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CCFF"/>
    <a:srgbClr val="FFFF00"/>
    <a:srgbClr val="FF0066"/>
    <a:srgbClr val="33CC33"/>
    <a:srgbClr val="FF0000"/>
    <a:srgbClr val="3366FF"/>
    <a:srgbClr val="FFFF99"/>
  </p:clrMru>
</p:presentationPr>
</file>

<file path=ppt/tableStyles.xml><?xml version="1.0" encoding="utf-8"?>
<a:tblStyleLst xmlns:a="http://schemas.openxmlformats.org/drawingml/2006/main" def="{5C22544A-7EE6-4342-B048-85BDC9FD1C3A}">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5214" autoAdjust="0"/>
  </p:normalViewPr>
  <p:slideViewPr>
    <p:cSldViewPr>
      <p:cViewPr>
        <p:scale>
          <a:sx n="100" d="100"/>
          <a:sy n="100" d="100"/>
        </p:scale>
        <p:origin x="-29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1229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12292" name="Rectangle 4"/>
          <p:cNvSpPr>
            <a:spLocks noGrp="1" noChangeArrowheads="1"/>
          </p:cNvSpPr>
          <p:nvPr>
            <p:ph type="dt" sz="half" idx="2"/>
          </p:nvPr>
        </p:nvSpPr>
        <p:spPr/>
        <p:txBody>
          <a:bodyPr/>
          <a:lstStyle>
            <a:lvl1pPr>
              <a:defRPr/>
            </a:lvl1pPr>
          </a:lstStyle>
          <a:p>
            <a:endParaRPr lang="en-US" altLang="en-US" dirty="0"/>
          </a:p>
        </p:txBody>
      </p:sp>
      <p:sp>
        <p:nvSpPr>
          <p:cNvPr id="12293"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en-US" dirty="0"/>
          </a:p>
        </p:txBody>
      </p:sp>
      <p:sp>
        <p:nvSpPr>
          <p:cNvPr id="12294" name="Rectangle 6"/>
          <p:cNvSpPr>
            <a:spLocks noGrp="1" noChangeArrowheads="1"/>
          </p:cNvSpPr>
          <p:nvPr>
            <p:ph type="sldNum" sz="quarter" idx="4"/>
          </p:nvPr>
        </p:nvSpPr>
        <p:spPr/>
        <p:txBody>
          <a:bodyPr/>
          <a:lstStyle>
            <a:lvl1pPr>
              <a:defRPr/>
            </a:lvl1pPr>
          </a:lstStyle>
          <a:p>
            <a:fld id="{6008BD7A-691B-4196-8A3C-378C29084A27}" type="slidenum">
              <a:rPr lang="en-US" altLang="en-US"/>
              <a:pPr/>
              <a:t>‹#›</a:t>
            </a:fld>
            <a:endParaRPr lang="en-US" altLang="en-US" dirty="0"/>
          </a:p>
        </p:txBody>
      </p:sp>
      <p:sp>
        <p:nvSpPr>
          <p:cNvPr id="12295"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dirty="0"/>
          </a:p>
        </p:txBody>
      </p:sp>
      <p:sp>
        <p:nvSpPr>
          <p:cNvPr id="12296"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dirty="0"/>
          </a:p>
        </p:txBody>
      </p:sp>
      <p:pic>
        <p:nvPicPr>
          <p:cNvPr id="12297" name="Picture 9" descr="MPj04009790000[1]"/>
          <p:cNvPicPr>
            <a:picLocks noChangeAspect="1" noChangeArrowheads="1"/>
          </p:cNvPicPr>
          <p:nvPr userDrawn="1"/>
        </p:nvPicPr>
        <p:blipFill>
          <a:blip r:embed="rId2" cstate="print"/>
          <a:srcRect/>
          <a:stretch>
            <a:fillRect/>
          </a:stretch>
        </p:blipFill>
        <p:spPr bwMode="auto">
          <a:xfrm>
            <a:off x="609600" y="152400"/>
            <a:ext cx="792163" cy="990600"/>
          </a:xfrm>
          <a:prstGeom prst="rect">
            <a:avLst/>
          </a:prstGeom>
          <a:noFill/>
        </p:spPr>
      </p:pic>
      <p:pic>
        <p:nvPicPr>
          <p:cNvPr id="12298" name="Picture 10" descr="MPj04009790000[1]"/>
          <p:cNvPicPr>
            <a:picLocks noChangeAspect="1" noChangeArrowheads="1"/>
          </p:cNvPicPr>
          <p:nvPr userDrawn="1"/>
        </p:nvPicPr>
        <p:blipFill>
          <a:blip r:embed="rId2" cstate="print"/>
          <a:srcRect/>
          <a:stretch>
            <a:fillRect/>
          </a:stretch>
        </p:blipFill>
        <p:spPr bwMode="auto">
          <a:xfrm>
            <a:off x="7696200" y="152400"/>
            <a:ext cx="792163" cy="990600"/>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0A13D8C1-8D4B-491B-8F1C-9C4D8DE8ECFA}" type="slidenum">
              <a:rPr lang="en-US" altLang="en-US"/>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471A4B5F-7459-435E-B0FC-508AFD93F13D}" type="slidenum">
              <a:rPr lang="en-US" altLang="en-US"/>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EC2320DD-9FDA-4CFD-8877-9050FF5469FD}" type="slidenum">
              <a:rPr lang="en-US" altLang="en-US"/>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24E1C809-A10F-4D0D-BC58-40283837DCFF}" type="slidenum">
              <a:rPr lang="en-US" altLang="en-US"/>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A50A5CBD-E895-434F-B26D-3F240824578B}" type="slidenum">
              <a:rPr lang="en-US" altLang="en-US"/>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11BD4473-1E90-4A68-8DCD-B664C4D31465}" type="slidenum">
              <a:rPr lang="en-US" altLang="en-US"/>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C20B6FC9-EAE3-46BB-A37F-4863718A9A2C}" type="slidenum">
              <a:rPr lang="en-US" altLang="en-US"/>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7146D738-DBC3-4352-A551-D3BE7612AF0B}" type="slidenum">
              <a:rPr lang="en-US" altLang="en-US"/>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FDFD9424-BF66-4CEF-A7D7-FF241692613C}" type="slidenum">
              <a:rPr lang="en-US" altLang="en-US"/>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B7EA4F8F-A768-4613-928D-64A708E88101}" type="slidenum">
              <a:rPr lang="en-US" altLang="en-US"/>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126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126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dirty="0"/>
          </a:p>
        </p:txBody>
      </p:sp>
      <p:sp>
        <p:nvSpPr>
          <p:cNvPr id="1126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en-US" altLang="en-US" dirty="0"/>
          </a:p>
        </p:txBody>
      </p:sp>
      <p:sp>
        <p:nvSpPr>
          <p:cNvPr id="1127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6141885D-9B20-4B87-8533-97083FF78C48}" type="slidenum">
              <a:rPr lang="en-US" altLang="en-US"/>
              <a:pPr/>
              <a:t>‹#›</a:t>
            </a:fld>
            <a:endParaRPr lang="en-US" altLang="en-US" dirty="0"/>
          </a:p>
        </p:txBody>
      </p:sp>
      <p:sp>
        <p:nvSpPr>
          <p:cNvPr id="1127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dirty="0"/>
          </a:p>
        </p:txBody>
      </p:sp>
      <p:sp>
        <p:nvSpPr>
          <p:cNvPr id="1127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devry.iota.cc/iota/resultsbottom.asp?view=instructor2&amp;uid=1888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304800"/>
            <a:ext cx="6629400" cy="1066800"/>
          </a:xfrm>
        </p:spPr>
        <p:txBody>
          <a:bodyPr/>
          <a:lstStyle/>
          <a:p>
            <a:pPr algn="r"/>
            <a:r>
              <a:rPr lang="en-US" dirty="0">
                <a:solidFill>
                  <a:srgbClr val="0033CC"/>
                </a:solidFill>
              </a:rPr>
              <a:t>T</a:t>
            </a:r>
            <a:r>
              <a:rPr lang="en-US" dirty="0">
                <a:solidFill>
                  <a:srgbClr val="C00000"/>
                </a:solidFill>
              </a:rPr>
              <a:t>e</a:t>
            </a:r>
            <a:r>
              <a:rPr lang="en-US" dirty="0">
                <a:solidFill>
                  <a:srgbClr val="66FF99"/>
                </a:solidFill>
              </a:rPr>
              <a:t>a</a:t>
            </a:r>
            <a:r>
              <a:rPr lang="en-US" dirty="0">
                <a:solidFill>
                  <a:srgbClr val="009900"/>
                </a:solidFill>
              </a:rPr>
              <a:t>c</a:t>
            </a:r>
            <a:r>
              <a:rPr lang="en-US" dirty="0">
                <a:solidFill>
                  <a:srgbClr val="666633"/>
                </a:solidFill>
              </a:rPr>
              <a:t>h</a:t>
            </a:r>
            <a:r>
              <a:rPr lang="en-US" dirty="0">
                <a:solidFill>
                  <a:srgbClr val="FF9900"/>
                </a:solidFill>
              </a:rPr>
              <a:t>i</a:t>
            </a:r>
            <a:r>
              <a:rPr lang="en-US" dirty="0">
                <a:solidFill>
                  <a:srgbClr val="FF6600"/>
                </a:solidFill>
              </a:rPr>
              <a:t>n</a:t>
            </a:r>
            <a:r>
              <a:rPr lang="en-US" dirty="0">
                <a:solidFill>
                  <a:srgbClr val="FF0000"/>
                </a:solidFill>
              </a:rPr>
              <a:t>g</a:t>
            </a:r>
            <a:r>
              <a:rPr lang="en-US" dirty="0"/>
              <a:t> </a:t>
            </a:r>
            <a:r>
              <a:rPr lang="en-US" dirty="0">
                <a:solidFill>
                  <a:srgbClr val="FF7C80"/>
                </a:solidFill>
              </a:rPr>
              <a:t>P</a:t>
            </a:r>
            <a:r>
              <a:rPr lang="en-US" dirty="0">
                <a:solidFill>
                  <a:srgbClr val="FF0066"/>
                </a:solidFill>
              </a:rPr>
              <a:t>o</a:t>
            </a:r>
            <a:r>
              <a:rPr lang="en-US" dirty="0">
                <a:solidFill>
                  <a:srgbClr val="D60093"/>
                </a:solidFill>
              </a:rPr>
              <a:t>r</a:t>
            </a:r>
            <a:r>
              <a:rPr lang="en-US" dirty="0">
                <a:solidFill>
                  <a:srgbClr val="990099"/>
                </a:solidFill>
              </a:rPr>
              <a:t>t</a:t>
            </a:r>
            <a:r>
              <a:rPr lang="en-US" dirty="0">
                <a:solidFill>
                  <a:srgbClr val="9966FF"/>
                </a:solidFill>
              </a:rPr>
              <a:t>f</a:t>
            </a:r>
            <a:r>
              <a:rPr lang="en-US" dirty="0">
                <a:solidFill>
                  <a:schemeClr val="accent2"/>
                </a:solidFill>
              </a:rPr>
              <a:t>o</a:t>
            </a:r>
            <a:r>
              <a:rPr lang="en-US" dirty="0">
                <a:solidFill>
                  <a:schemeClr val="accent6"/>
                </a:solidFill>
              </a:rPr>
              <a:t>l</a:t>
            </a:r>
            <a:r>
              <a:rPr lang="en-US" dirty="0">
                <a:solidFill>
                  <a:srgbClr val="66CCFF"/>
                </a:solidFill>
              </a:rPr>
              <a:t>i</a:t>
            </a:r>
            <a:r>
              <a:rPr lang="en-US" dirty="0">
                <a:solidFill>
                  <a:srgbClr val="FF0000"/>
                </a:solidFill>
              </a:rPr>
              <a:t>o</a:t>
            </a:r>
          </a:p>
        </p:txBody>
      </p:sp>
      <p:sp>
        <p:nvSpPr>
          <p:cNvPr id="2051" name="Rectangle 3"/>
          <p:cNvSpPr>
            <a:spLocks noGrp="1" noChangeArrowheads="1"/>
          </p:cNvSpPr>
          <p:nvPr>
            <p:ph type="subTitle" idx="1"/>
          </p:nvPr>
        </p:nvSpPr>
        <p:spPr>
          <a:xfrm>
            <a:off x="1066800" y="990600"/>
            <a:ext cx="6553200" cy="2590800"/>
          </a:xfrm>
        </p:spPr>
        <p:txBody>
          <a:bodyPr/>
          <a:lstStyle/>
          <a:p>
            <a:endParaRPr lang="en-US" dirty="0"/>
          </a:p>
          <a:p>
            <a:pPr>
              <a:buFont typeface="Wingdings" pitchFamily="2" charset="2"/>
              <a:buChar char="n"/>
            </a:pPr>
            <a:r>
              <a:rPr lang="en-US" dirty="0"/>
              <a:t>What is it?</a:t>
            </a:r>
          </a:p>
          <a:p>
            <a:pPr>
              <a:buFont typeface="Wingdings" pitchFamily="2" charset="2"/>
              <a:buChar char="n"/>
            </a:pPr>
            <a:r>
              <a:rPr lang="en-US" dirty="0"/>
              <a:t>Why should I have one?</a:t>
            </a:r>
          </a:p>
          <a:p>
            <a:pPr>
              <a:buFont typeface="Wingdings" pitchFamily="2" charset="2"/>
              <a:buChar char="n"/>
            </a:pPr>
            <a:r>
              <a:rPr lang="en-US" dirty="0"/>
              <a:t>Will it help me improve my </a:t>
            </a:r>
            <a:r>
              <a:rPr lang="en-US" dirty="0" smtClean="0"/>
              <a:t>teaching?</a:t>
            </a:r>
            <a:endParaRPr lang="en-US" dirty="0"/>
          </a:p>
          <a:p>
            <a:pPr>
              <a:buFont typeface="Wingdings" pitchFamily="2" charset="2"/>
              <a:buChar char="n"/>
            </a:pPr>
            <a:r>
              <a:rPr lang="en-US" dirty="0"/>
              <a:t>What should be included in </a:t>
            </a:r>
            <a:r>
              <a:rPr lang="en-US" dirty="0" smtClean="0"/>
              <a:t>it?</a:t>
            </a:r>
            <a:endParaRPr lang="en-US" dirty="0"/>
          </a:p>
          <a:p>
            <a:endParaRPr lang="en-US" dirty="0"/>
          </a:p>
        </p:txBody>
      </p:sp>
      <p:pic>
        <p:nvPicPr>
          <p:cNvPr id="2058" name="Picture 10" descr="MPj04009790000[1]"/>
          <p:cNvPicPr>
            <a:picLocks noChangeAspect="1" noChangeArrowheads="1"/>
          </p:cNvPicPr>
          <p:nvPr/>
        </p:nvPicPr>
        <p:blipFill>
          <a:blip r:embed="rId2" cstate="print"/>
          <a:srcRect/>
          <a:stretch>
            <a:fillRect/>
          </a:stretch>
        </p:blipFill>
        <p:spPr bwMode="auto">
          <a:xfrm>
            <a:off x="609600" y="152400"/>
            <a:ext cx="792163" cy="990600"/>
          </a:xfrm>
          <a:prstGeom prst="rect">
            <a:avLst/>
          </a:prstGeom>
          <a:noFill/>
        </p:spPr>
      </p:pic>
      <p:pic>
        <p:nvPicPr>
          <p:cNvPr id="2059" name="Picture 11" descr="MPj04009790000[1]"/>
          <p:cNvPicPr>
            <a:picLocks noChangeAspect="1" noChangeArrowheads="1"/>
          </p:cNvPicPr>
          <p:nvPr/>
        </p:nvPicPr>
        <p:blipFill>
          <a:blip r:embed="rId2" cstate="print"/>
          <a:srcRect/>
          <a:stretch>
            <a:fillRect/>
          </a:stretch>
        </p:blipFill>
        <p:spPr bwMode="auto">
          <a:xfrm>
            <a:off x="7742238" y="152400"/>
            <a:ext cx="792162" cy="990600"/>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a:r>
              <a:rPr lang="en-US" dirty="0">
                <a:solidFill>
                  <a:srgbClr val="0000FF"/>
                </a:solidFill>
              </a:rPr>
              <a:t>Start</a:t>
            </a:r>
            <a:r>
              <a:rPr lang="en-US" dirty="0"/>
              <a:t> </a:t>
            </a:r>
            <a:r>
              <a:rPr lang="en-US" dirty="0">
                <a:solidFill>
                  <a:srgbClr val="D60418"/>
                </a:solidFill>
              </a:rPr>
              <a:t>Collecting</a:t>
            </a:r>
          </a:p>
        </p:txBody>
      </p:sp>
      <p:sp>
        <p:nvSpPr>
          <p:cNvPr id="20483" name="Rectangle 3"/>
          <p:cNvSpPr>
            <a:spLocks noGrp="1" noChangeArrowheads="1"/>
          </p:cNvSpPr>
          <p:nvPr>
            <p:ph type="body" idx="1"/>
          </p:nvPr>
        </p:nvSpPr>
        <p:spPr/>
        <p:txBody>
          <a:bodyPr/>
          <a:lstStyle/>
          <a:p>
            <a:r>
              <a:rPr lang="en-US" sz="2000" dirty="0" smtClean="0"/>
              <a:t>Be sure to include any relevant student comments from the SIFFs/Class Evaluations, as well as emails, letters, etc. that you have received from students.</a:t>
            </a:r>
          </a:p>
          <a:p>
            <a:r>
              <a:rPr lang="en-US" dirty="0" smtClean="0">
                <a:solidFill>
                  <a:srgbClr val="D60418"/>
                </a:solidFill>
              </a:rPr>
              <a:t>6</a:t>
            </a:r>
            <a:r>
              <a:rPr lang="en-US" dirty="0" smtClean="0"/>
              <a:t>) Classroom / Shell evaluations –</a:t>
            </a:r>
            <a:r>
              <a:rPr lang="en-US" sz="3200" dirty="0" smtClean="0"/>
              <a:t> </a:t>
            </a:r>
            <a:r>
              <a:rPr lang="en-US" sz="2000" dirty="0" smtClean="0"/>
              <a:t>From Deans, other faculty.  </a:t>
            </a:r>
          </a:p>
          <a:p>
            <a:r>
              <a:rPr lang="en-US" dirty="0" smtClean="0">
                <a:solidFill>
                  <a:srgbClr val="FF0000"/>
                </a:solidFill>
              </a:rPr>
              <a:t>7</a:t>
            </a:r>
            <a:r>
              <a:rPr lang="en-US" dirty="0"/>
              <a:t>) </a:t>
            </a:r>
            <a:r>
              <a:rPr lang="en-US" dirty="0" smtClean="0"/>
              <a:t>Honors and Prof. Development Activities – </a:t>
            </a:r>
            <a:r>
              <a:rPr lang="en-US" sz="2000" dirty="0"/>
              <a:t>Include </a:t>
            </a:r>
            <a:r>
              <a:rPr lang="en-US" sz="2000" dirty="0" smtClean="0"/>
              <a:t>awards, letters of commendation, evidence of involvement in conferences/professional societies during the past two years.</a:t>
            </a:r>
            <a:endParaRPr lang="en-US" sz="2000" dirty="0"/>
          </a:p>
          <a:p>
            <a:r>
              <a:rPr lang="en-US" dirty="0">
                <a:solidFill>
                  <a:srgbClr val="FF0000"/>
                </a:solidFill>
              </a:rPr>
              <a:t>8</a:t>
            </a:r>
            <a:r>
              <a:rPr lang="en-US" dirty="0"/>
              <a:t>)  Resume, </a:t>
            </a:r>
            <a:r>
              <a:rPr lang="en-US" dirty="0" smtClean="0"/>
              <a:t>Degrees </a:t>
            </a:r>
            <a:r>
              <a:rPr lang="en-US" dirty="0"/>
              <a:t>– </a:t>
            </a:r>
            <a:r>
              <a:rPr lang="en-US" sz="2000" dirty="0" smtClean="0"/>
              <a:t>Insert copy of </a:t>
            </a:r>
            <a:r>
              <a:rPr lang="en-US" sz="2000" dirty="0"/>
              <a:t>your current </a:t>
            </a:r>
            <a:r>
              <a:rPr lang="en-US" sz="2000" dirty="0" smtClean="0"/>
              <a:t>resume, including degrees or post-graduate coursework in progress; any </a:t>
            </a:r>
            <a:r>
              <a:rPr lang="en-US" sz="2000" dirty="0"/>
              <a:t>other information that you </a:t>
            </a:r>
            <a:r>
              <a:rPr lang="en-US" sz="2000" dirty="0" smtClean="0"/>
              <a:t>want </a:t>
            </a:r>
            <a:r>
              <a:rPr lang="en-US" sz="2000" dirty="0"/>
              <a:t>to include that did not fall into another section.</a:t>
            </a:r>
            <a:endParaRPr lang="en-US" dirty="0"/>
          </a:p>
        </p:txBody>
      </p:sp>
      <p:pic>
        <p:nvPicPr>
          <p:cNvPr id="20484" name="Picture 4" descr="MPj04009790000[1]"/>
          <p:cNvPicPr>
            <a:picLocks noChangeAspect="1" noChangeArrowheads="1"/>
          </p:cNvPicPr>
          <p:nvPr/>
        </p:nvPicPr>
        <p:blipFill>
          <a:blip r:embed="rId2" cstate="print"/>
          <a:srcRect/>
          <a:stretch>
            <a:fillRect/>
          </a:stretch>
        </p:blipFill>
        <p:spPr bwMode="auto">
          <a:xfrm>
            <a:off x="457200" y="381000"/>
            <a:ext cx="792163" cy="990600"/>
          </a:xfrm>
          <a:prstGeom prst="rect">
            <a:avLst/>
          </a:prstGeom>
          <a:noFill/>
        </p:spPr>
      </p:pic>
      <p:pic>
        <p:nvPicPr>
          <p:cNvPr id="20485" name="Picture 5" descr="MPj04009790000[1]"/>
          <p:cNvPicPr>
            <a:picLocks noChangeAspect="1" noChangeArrowheads="1"/>
          </p:cNvPicPr>
          <p:nvPr/>
        </p:nvPicPr>
        <p:blipFill>
          <a:blip r:embed="rId2" cstate="print"/>
          <a:srcRect/>
          <a:stretch>
            <a:fillRect/>
          </a:stretch>
        </p:blipFill>
        <p:spPr bwMode="auto">
          <a:xfrm>
            <a:off x="7818438" y="381000"/>
            <a:ext cx="792162" cy="9906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r>
              <a:rPr lang="en-US" dirty="0">
                <a:solidFill>
                  <a:srgbClr val="FF0000"/>
                </a:solidFill>
              </a:rPr>
              <a:t>Tips</a:t>
            </a:r>
            <a:r>
              <a:rPr lang="en-US" dirty="0"/>
              <a:t> for </a:t>
            </a:r>
            <a:r>
              <a:rPr lang="en-US" dirty="0">
                <a:solidFill>
                  <a:srgbClr val="0000FF"/>
                </a:solidFill>
              </a:rPr>
              <a:t>Collecting</a:t>
            </a:r>
          </a:p>
        </p:txBody>
      </p:sp>
      <p:sp>
        <p:nvSpPr>
          <p:cNvPr id="21507" name="Rectangle 3"/>
          <p:cNvSpPr>
            <a:spLocks noGrp="1" noChangeArrowheads="1"/>
          </p:cNvSpPr>
          <p:nvPr>
            <p:ph type="body" idx="1"/>
          </p:nvPr>
        </p:nvSpPr>
        <p:spPr/>
        <p:txBody>
          <a:bodyPr/>
          <a:lstStyle/>
          <a:p>
            <a:r>
              <a:rPr lang="en-US" sz="2000" dirty="0"/>
              <a:t>Keep a teaching </a:t>
            </a:r>
            <a:r>
              <a:rPr lang="en-US" sz="2000" dirty="0" smtClean="0"/>
              <a:t>file. Include </a:t>
            </a:r>
            <a:r>
              <a:rPr lang="en-US" sz="2000" dirty="0"/>
              <a:t>items </a:t>
            </a:r>
            <a:r>
              <a:rPr lang="en-US" sz="2000" dirty="0" smtClean="0"/>
              <a:t>such as </a:t>
            </a:r>
            <a:r>
              <a:rPr lang="en-US" sz="2000" dirty="0"/>
              <a:t>course syllabi, assignments, examples of students work, summaries of student </a:t>
            </a:r>
            <a:r>
              <a:rPr lang="en-US" sz="2000" dirty="0" smtClean="0"/>
              <a:t>evaluations, letters</a:t>
            </a:r>
            <a:r>
              <a:rPr lang="en-US" sz="2000" dirty="0"/>
              <a:t>, </a:t>
            </a:r>
            <a:r>
              <a:rPr lang="en-US" sz="2000" dirty="0" smtClean="0"/>
              <a:t>emails </a:t>
            </a:r>
            <a:r>
              <a:rPr lang="en-US" sz="2000" dirty="0"/>
              <a:t>from students and colleague, </a:t>
            </a:r>
            <a:r>
              <a:rPr lang="en-US" sz="2000" dirty="0" smtClean="0"/>
              <a:t>etc.</a:t>
            </a:r>
            <a:endParaRPr lang="en-US" sz="2000" dirty="0"/>
          </a:p>
          <a:p>
            <a:r>
              <a:rPr lang="en-US" sz="2000" dirty="0"/>
              <a:t>Make use of all available resources.</a:t>
            </a:r>
          </a:p>
          <a:p>
            <a:r>
              <a:rPr lang="en-US" sz="2000" dirty="0"/>
              <a:t>Make frequent updates.  This is an on-going activity.</a:t>
            </a:r>
          </a:p>
          <a:p>
            <a:r>
              <a:rPr lang="en-US" sz="2000" dirty="0"/>
              <a:t>Use appointment books / </a:t>
            </a:r>
            <a:r>
              <a:rPr lang="en-US" sz="2000" dirty="0" smtClean="0"/>
              <a:t>Outlook </a:t>
            </a:r>
            <a:r>
              <a:rPr lang="en-US" sz="2000" dirty="0"/>
              <a:t>calendar as a </a:t>
            </a:r>
            <a:r>
              <a:rPr lang="en-US" sz="2000" dirty="0" smtClean="0"/>
              <a:t>reminder </a:t>
            </a:r>
            <a:r>
              <a:rPr lang="en-US" sz="2000" dirty="0"/>
              <a:t>to help you remember committee meeting, conferences, workshops, </a:t>
            </a:r>
            <a:r>
              <a:rPr lang="en-US" sz="2000" dirty="0" smtClean="0"/>
              <a:t>etc.</a:t>
            </a:r>
            <a:endParaRPr lang="en-US" sz="2000" dirty="0"/>
          </a:p>
          <a:p>
            <a:r>
              <a:rPr lang="en-US" sz="2000" dirty="0"/>
              <a:t>Involve other faculty members for their </a:t>
            </a:r>
            <a:r>
              <a:rPr lang="en-US" sz="2000" dirty="0" smtClean="0"/>
              <a:t>insights.</a:t>
            </a:r>
            <a:endParaRPr lang="en-US" sz="2000" dirty="0"/>
          </a:p>
          <a:p>
            <a:r>
              <a:rPr lang="en-US" sz="2000" dirty="0"/>
              <a:t>Include actual evidence to support your reflections, ideas, </a:t>
            </a:r>
            <a:r>
              <a:rPr lang="en-US" sz="2000" dirty="0" smtClean="0"/>
              <a:t>plans. </a:t>
            </a:r>
            <a:endParaRPr lang="en-US" sz="2000" dirty="0"/>
          </a:p>
        </p:txBody>
      </p:sp>
      <p:pic>
        <p:nvPicPr>
          <p:cNvPr id="21508" name="Picture 4" descr="MPj04009790000[1]"/>
          <p:cNvPicPr>
            <a:picLocks noChangeAspect="1" noChangeArrowheads="1"/>
          </p:cNvPicPr>
          <p:nvPr/>
        </p:nvPicPr>
        <p:blipFill>
          <a:blip r:embed="rId2" cstate="print"/>
          <a:srcRect/>
          <a:stretch>
            <a:fillRect/>
          </a:stretch>
        </p:blipFill>
        <p:spPr bwMode="auto">
          <a:xfrm>
            <a:off x="457200" y="381000"/>
            <a:ext cx="792163" cy="990600"/>
          </a:xfrm>
          <a:prstGeom prst="rect">
            <a:avLst/>
          </a:prstGeom>
          <a:noFill/>
        </p:spPr>
      </p:pic>
      <p:pic>
        <p:nvPicPr>
          <p:cNvPr id="21509" name="Picture 5" descr="MPj04009790000[1]"/>
          <p:cNvPicPr>
            <a:picLocks noChangeAspect="1" noChangeArrowheads="1"/>
          </p:cNvPicPr>
          <p:nvPr/>
        </p:nvPicPr>
        <p:blipFill>
          <a:blip r:embed="rId2" cstate="print"/>
          <a:srcRect/>
          <a:stretch>
            <a:fillRect/>
          </a:stretch>
        </p:blipFill>
        <p:spPr bwMode="auto">
          <a:xfrm>
            <a:off x="7848600" y="457200"/>
            <a:ext cx="792163" cy="9906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2" name="Picture 4" descr="MPj04009790000[1]"/>
          <p:cNvPicPr>
            <a:picLocks noGrp="1" noChangeAspect="1" noChangeArrowheads="1"/>
          </p:cNvPicPr>
          <p:nvPr>
            <p:ph type="title"/>
          </p:nvPr>
        </p:nvPicPr>
        <p:blipFill>
          <a:blip r:embed="rId2" cstate="print"/>
          <a:srcRect/>
          <a:stretch>
            <a:fillRect/>
          </a:stretch>
        </p:blipFill>
        <p:spPr>
          <a:xfrm>
            <a:off x="457200" y="381000"/>
            <a:ext cx="911225" cy="1139825"/>
          </a:xfrm>
          <a:noFill/>
          <a:ln/>
        </p:spPr>
      </p:pic>
      <p:sp>
        <p:nvSpPr>
          <p:cNvPr id="22534" name="Rectangle 6"/>
          <p:cNvSpPr>
            <a:spLocks noGrp="1" noChangeArrowheads="1"/>
          </p:cNvSpPr>
          <p:nvPr>
            <p:ph type="body" idx="1"/>
          </p:nvPr>
        </p:nvSpPr>
        <p:spPr/>
        <p:txBody>
          <a:bodyPr/>
          <a:lstStyle/>
          <a:p>
            <a:r>
              <a:rPr lang="en-US" sz="2600" dirty="0"/>
              <a:t>For all promotions, the faculty member must:</a:t>
            </a:r>
          </a:p>
          <a:p>
            <a:pPr lvl="1"/>
            <a:r>
              <a:rPr lang="en-US" sz="1600" dirty="0" smtClean="0"/>
              <a:t>Achieve an annual rating for the past two years of “Fully Effective” or “Exceeds Expected Results”</a:t>
            </a:r>
            <a:endParaRPr lang="en-US" sz="1600" dirty="0"/>
          </a:p>
          <a:p>
            <a:pPr lvl="1"/>
            <a:r>
              <a:rPr lang="en-US" sz="1600" dirty="0" smtClean="0"/>
              <a:t>Satisfy the requisite “years of service” required for the promotion</a:t>
            </a:r>
            <a:r>
              <a:rPr lang="en-US" sz="1600" dirty="0" smtClean="0"/>
              <a:t>. </a:t>
            </a:r>
          </a:p>
          <a:p>
            <a:pPr lvl="2"/>
            <a:r>
              <a:rPr lang="en-US" sz="1200" dirty="0" smtClean="0"/>
              <a:t>Two years from Instructor to Assistant Professor</a:t>
            </a:r>
          </a:p>
          <a:p>
            <a:pPr lvl="2"/>
            <a:r>
              <a:rPr lang="en-US" sz="1200" dirty="0" smtClean="0"/>
              <a:t>Three years from Assistant Professor to Associate Professor</a:t>
            </a:r>
          </a:p>
          <a:p>
            <a:pPr lvl="2"/>
            <a:r>
              <a:rPr lang="en-US" sz="1200" dirty="0" smtClean="0"/>
              <a:t>Three years from Associate Professor to </a:t>
            </a:r>
            <a:r>
              <a:rPr lang="en-US" sz="1200" smtClean="0"/>
              <a:t>Full Professor</a:t>
            </a:r>
            <a:r>
              <a:rPr lang="en-US" sz="1200" dirty="0" smtClean="0"/>
              <a:t>	</a:t>
            </a:r>
            <a:endParaRPr lang="en-US" sz="1200" dirty="0" smtClean="0"/>
          </a:p>
          <a:p>
            <a:pPr lvl="1"/>
            <a:r>
              <a:rPr lang="en-US" sz="1600" dirty="0" smtClean="0"/>
              <a:t>All </a:t>
            </a:r>
            <a:r>
              <a:rPr lang="en-US" sz="1600" dirty="0"/>
              <a:t>faculty promotions must be approved by the </a:t>
            </a:r>
            <a:r>
              <a:rPr lang="en-US" sz="1600" dirty="0" smtClean="0"/>
              <a:t>faculty member’s Dean or Campus Director and </a:t>
            </a:r>
            <a:r>
              <a:rPr lang="en-US" sz="1600" dirty="0"/>
              <a:t>the Dean of Academic </a:t>
            </a:r>
            <a:r>
              <a:rPr lang="en-US" sz="1600" dirty="0" smtClean="0"/>
              <a:t>Affairs or Academic Affairs Specialist for your location.</a:t>
            </a:r>
            <a:endParaRPr lang="en-US" sz="1600" dirty="0"/>
          </a:p>
          <a:p>
            <a:pPr lvl="1"/>
            <a:r>
              <a:rPr lang="en-US" sz="1600" dirty="0" smtClean="0"/>
              <a:t>Submit </a:t>
            </a:r>
            <a:r>
              <a:rPr lang="en-US" sz="1600" dirty="0"/>
              <a:t>a Teaching Portfolio.</a:t>
            </a:r>
          </a:p>
          <a:p>
            <a:pPr lvl="1">
              <a:buFont typeface="Wingdings" pitchFamily="2" charset="2"/>
              <a:buNone/>
            </a:pPr>
            <a:endParaRPr lang="en-US" sz="1600" dirty="0">
              <a:solidFill>
                <a:srgbClr val="0000FF"/>
              </a:solidFill>
            </a:endParaRPr>
          </a:p>
          <a:p>
            <a:pPr lvl="1">
              <a:buFont typeface="Wingdings" pitchFamily="2" charset="2"/>
              <a:buNone/>
            </a:pPr>
            <a:endParaRPr lang="en-US" sz="1600" dirty="0"/>
          </a:p>
        </p:txBody>
      </p:sp>
      <p:pic>
        <p:nvPicPr>
          <p:cNvPr id="22535" name="Picture 7" descr="MPj04009790000[1]"/>
          <p:cNvPicPr>
            <a:picLocks noChangeAspect="1" noChangeArrowheads="1"/>
          </p:cNvPicPr>
          <p:nvPr/>
        </p:nvPicPr>
        <p:blipFill>
          <a:blip r:embed="rId3" cstate="print"/>
          <a:srcRect/>
          <a:stretch>
            <a:fillRect/>
          </a:stretch>
        </p:blipFill>
        <p:spPr bwMode="auto">
          <a:xfrm>
            <a:off x="7848600" y="381000"/>
            <a:ext cx="792163" cy="990600"/>
          </a:xfrm>
          <a:prstGeom prst="rect">
            <a:avLst/>
          </a:prstGeom>
          <a:noFill/>
        </p:spPr>
      </p:pic>
      <p:sp>
        <p:nvSpPr>
          <p:cNvPr id="22537" name="Rectangle 9"/>
          <p:cNvSpPr>
            <a:spLocks noChangeArrowheads="1"/>
          </p:cNvSpPr>
          <p:nvPr/>
        </p:nvSpPr>
        <p:spPr bwMode="auto">
          <a:xfrm>
            <a:off x="1447800" y="381000"/>
            <a:ext cx="6240463" cy="731838"/>
          </a:xfrm>
          <a:prstGeom prst="rect">
            <a:avLst/>
          </a:prstGeom>
          <a:noFill/>
          <a:ln w="9525">
            <a:noFill/>
            <a:miter lim="800000"/>
            <a:headEnd/>
            <a:tailEnd/>
          </a:ln>
          <a:effectLst/>
        </p:spPr>
        <p:txBody>
          <a:bodyPr>
            <a:spAutoFit/>
          </a:bodyPr>
          <a:lstStyle/>
          <a:p>
            <a:pPr algn="ctr"/>
            <a:r>
              <a:rPr lang="en-US" sz="4200" dirty="0">
                <a:solidFill>
                  <a:srgbClr val="D60418"/>
                </a:solidFill>
              </a:rPr>
              <a:t>Promotion </a:t>
            </a:r>
            <a:r>
              <a:rPr lang="en-US" sz="4200" dirty="0">
                <a:solidFill>
                  <a:srgbClr val="0000FF"/>
                </a:solidFill>
              </a:rPr>
              <a:t>Criteria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en-US" dirty="0">
                <a:solidFill>
                  <a:srgbClr val="FF0066"/>
                </a:solidFill>
              </a:rPr>
              <a:t>W</a:t>
            </a:r>
            <a:r>
              <a:rPr lang="en-US" dirty="0"/>
              <a:t>h</a:t>
            </a:r>
            <a:r>
              <a:rPr lang="en-US" dirty="0">
                <a:solidFill>
                  <a:srgbClr val="D60093"/>
                </a:solidFill>
              </a:rPr>
              <a:t>a</a:t>
            </a:r>
            <a:r>
              <a:rPr lang="en-US" dirty="0">
                <a:solidFill>
                  <a:srgbClr val="9966FF"/>
                </a:solidFill>
              </a:rPr>
              <a:t>t</a:t>
            </a:r>
            <a:r>
              <a:rPr lang="en-US" dirty="0"/>
              <a:t> </a:t>
            </a:r>
            <a:r>
              <a:rPr lang="en-US" dirty="0">
                <a:solidFill>
                  <a:srgbClr val="9966FF"/>
                </a:solidFill>
              </a:rPr>
              <a:t>i</a:t>
            </a:r>
            <a:r>
              <a:rPr lang="en-US" dirty="0">
                <a:solidFill>
                  <a:srgbClr val="00B0F0"/>
                </a:solidFill>
              </a:rPr>
              <a:t>s</a:t>
            </a:r>
            <a:r>
              <a:rPr lang="en-US" dirty="0"/>
              <a:t> </a:t>
            </a:r>
            <a:r>
              <a:rPr lang="en-US" dirty="0">
                <a:solidFill>
                  <a:srgbClr val="D60418"/>
                </a:solidFill>
              </a:rPr>
              <a:t>i</a:t>
            </a:r>
            <a:r>
              <a:rPr lang="en-US" dirty="0"/>
              <a:t>t</a:t>
            </a:r>
            <a:r>
              <a:rPr lang="en-US" dirty="0">
                <a:solidFill>
                  <a:srgbClr val="525F07"/>
                </a:solidFill>
              </a:rPr>
              <a:t>?</a:t>
            </a:r>
          </a:p>
        </p:txBody>
      </p:sp>
      <p:sp>
        <p:nvSpPr>
          <p:cNvPr id="13315" name="Rectangle 3"/>
          <p:cNvSpPr>
            <a:spLocks noGrp="1" noChangeArrowheads="1"/>
          </p:cNvSpPr>
          <p:nvPr>
            <p:ph type="body" idx="1"/>
          </p:nvPr>
        </p:nvSpPr>
        <p:spPr/>
        <p:txBody>
          <a:bodyPr/>
          <a:lstStyle/>
          <a:p>
            <a:r>
              <a:rPr lang="en-US" dirty="0"/>
              <a:t>A teaching portfolio is a collection of information that identifies you as a teacher.  </a:t>
            </a:r>
          </a:p>
          <a:p>
            <a:r>
              <a:rPr lang="en-US" dirty="0"/>
              <a:t>It allows you to display your teaching accomplishments, strengths and challenges for examination by yourself and others.</a:t>
            </a:r>
          </a:p>
          <a:p>
            <a:r>
              <a:rPr lang="en-US" dirty="0"/>
              <a:t>It’s a living document that changes as you grow as a teacher.</a:t>
            </a:r>
          </a:p>
        </p:txBody>
      </p:sp>
      <p:pic>
        <p:nvPicPr>
          <p:cNvPr id="13316" name="Picture 4" descr="MPj04009790000[1]"/>
          <p:cNvPicPr>
            <a:picLocks noChangeAspect="1" noChangeArrowheads="1"/>
          </p:cNvPicPr>
          <p:nvPr/>
        </p:nvPicPr>
        <p:blipFill>
          <a:blip r:embed="rId2" cstate="print"/>
          <a:srcRect/>
          <a:stretch>
            <a:fillRect/>
          </a:stretch>
        </p:blipFill>
        <p:spPr bwMode="auto">
          <a:xfrm>
            <a:off x="457200" y="304800"/>
            <a:ext cx="792163" cy="990600"/>
          </a:xfrm>
          <a:prstGeom prst="rect">
            <a:avLst/>
          </a:prstGeom>
          <a:noFill/>
        </p:spPr>
      </p:pic>
      <p:pic>
        <p:nvPicPr>
          <p:cNvPr id="13317" name="Picture 5" descr="MPj04009790000[1]"/>
          <p:cNvPicPr>
            <a:picLocks noChangeAspect="1" noChangeArrowheads="1"/>
          </p:cNvPicPr>
          <p:nvPr/>
        </p:nvPicPr>
        <p:blipFill>
          <a:blip r:embed="rId2" cstate="print"/>
          <a:srcRect/>
          <a:stretch>
            <a:fillRect/>
          </a:stretch>
        </p:blipFill>
        <p:spPr bwMode="auto">
          <a:xfrm>
            <a:off x="7848600" y="381000"/>
            <a:ext cx="792163" cy="9906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a:r>
              <a:rPr lang="en-US" dirty="0">
                <a:solidFill>
                  <a:srgbClr val="D60418"/>
                </a:solidFill>
              </a:rPr>
              <a:t>  Why</a:t>
            </a:r>
            <a:r>
              <a:rPr lang="en-US" dirty="0"/>
              <a:t> </a:t>
            </a:r>
            <a:r>
              <a:rPr lang="en-US" dirty="0">
                <a:solidFill>
                  <a:srgbClr val="D60093"/>
                </a:solidFill>
              </a:rPr>
              <a:t>should</a:t>
            </a:r>
            <a:r>
              <a:rPr lang="en-US" dirty="0"/>
              <a:t> I </a:t>
            </a:r>
            <a:r>
              <a:rPr lang="en-US" dirty="0">
                <a:solidFill>
                  <a:schemeClr val="hlink"/>
                </a:solidFill>
              </a:rPr>
              <a:t>have</a:t>
            </a:r>
            <a:r>
              <a:rPr lang="en-US" dirty="0"/>
              <a:t> </a:t>
            </a:r>
            <a:r>
              <a:rPr lang="en-US" dirty="0" smtClean="0">
                <a:solidFill>
                  <a:srgbClr val="035A63"/>
                </a:solidFill>
              </a:rPr>
              <a:t>one</a:t>
            </a:r>
            <a:r>
              <a:rPr lang="en-US" dirty="0" smtClean="0">
                <a:solidFill>
                  <a:srgbClr val="0000FF"/>
                </a:solidFill>
              </a:rPr>
              <a:t>?</a:t>
            </a:r>
            <a:endParaRPr lang="en-US" dirty="0">
              <a:solidFill>
                <a:srgbClr val="0000FF"/>
              </a:solidFill>
            </a:endParaRPr>
          </a:p>
        </p:txBody>
      </p:sp>
      <p:sp>
        <p:nvSpPr>
          <p:cNvPr id="14339" name="Rectangle 3"/>
          <p:cNvSpPr>
            <a:spLocks noGrp="1" noChangeArrowheads="1"/>
          </p:cNvSpPr>
          <p:nvPr>
            <p:ph type="body" idx="1"/>
          </p:nvPr>
        </p:nvSpPr>
        <p:spPr/>
        <p:txBody>
          <a:bodyPr/>
          <a:lstStyle/>
          <a:p>
            <a:r>
              <a:rPr lang="en-US" sz="2600" dirty="0" smtClean="0"/>
              <a:t>An opportunity to promote reflective thinking &amp; improvement</a:t>
            </a:r>
          </a:p>
          <a:p>
            <a:r>
              <a:rPr lang="en-US" sz="2600" dirty="0" smtClean="0"/>
              <a:t>A way to measure your effectiveness as a teacher</a:t>
            </a:r>
            <a:endParaRPr lang="en-US" sz="2600" dirty="0"/>
          </a:p>
          <a:p>
            <a:r>
              <a:rPr lang="en-US" sz="2600" dirty="0" smtClean="0"/>
              <a:t>An </a:t>
            </a:r>
            <a:r>
              <a:rPr lang="en-US" sz="2600" dirty="0"/>
              <a:t>opportunity to be the one who evaluates the </a:t>
            </a:r>
            <a:r>
              <a:rPr lang="en-US" sz="2600" dirty="0" smtClean="0"/>
              <a:t>evolution of your </a:t>
            </a:r>
            <a:r>
              <a:rPr lang="en-US" sz="2600" dirty="0"/>
              <a:t>teaching</a:t>
            </a:r>
          </a:p>
          <a:p>
            <a:r>
              <a:rPr lang="en-US" sz="2600" dirty="0" smtClean="0"/>
              <a:t>An opportunity </a:t>
            </a:r>
            <a:r>
              <a:rPr lang="en-US" sz="2600" dirty="0"/>
              <a:t>to make a thoughtful, well-documented case </a:t>
            </a:r>
            <a:r>
              <a:rPr lang="en-US" sz="2600" dirty="0" smtClean="0"/>
              <a:t>of </a:t>
            </a:r>
            <a:r>
              <a:rPr lang="en-US" sz="2600" dirty="0"/>
              <a:t>your own efforts as a </a:t>
            </a:r>
            <a:r>
              <a:rPr lang="en-US" sz="2600" dirty="0" smtClean="0"/>
              <a:t>teacher to your dean and the </a:t>
            </a:r>
            <a:r>
              <a:rPr lang="en-US" sz="2600" dirty="0" err="1" smtClean="0"/>
              <a:t>DeVry</a:t>
            </a:r>
            <a:r>
              <a:rPr lang="en-US" sz="2600" dirty="0" smtClean="0"/>
              <a:t>/Keller administration</a:t>
            </a:r>
            <a:endParaRPr lang="en-US" sz="2600" dirty="0"/>
          </a:p>
          <a:p>
            <a:r>
              <a:rPr lang="en-US" sz="2600" dirty="0" smtClean="0"/>
              <a:t>It is required for promotion in rank</a:t>
            </a:r>
            <a:endParaRPr lang="en-US" sz="2600" dirty="0"/>
          </a:p>
        </p:txBody>
      </p:sp>
      <p:pic>
        <p:nvPicPr>
          <p:cNvPr id="14340" name="Picture 4" descr="MPj04009790000[1]"/>
          <p:cNvPicPr>
            <a:picLocks noChangeAspect="1" noChangeArrowheads="1"/>
          </p:cNvPicPr>
          <p:nvPr/>
        </p:nvPicPr>
        <p:blipFill>
          <a:blip r:embed="rId2" cstate="print"/>
          <a:srcRect/>
          <a:stretch>
            <a:fillRect/>
          </a:stretch>
        </p:blipFill>
        <p:spPr bwMode="auto">
          <a:xfrm>
            <a:off x="457200" y="304800"/>
            <a:ext cx="792163" cy="990600"/>
          </a:xfrm>
          <a:prstGeom prst="rect">
            <a:avLst/>
          </a:prstGeom>
          <a:noFill/>
        </p:spPr>
      </p:pic>
      <p:pic>
        <p:nvPicPr>
          <p:cNvPr id="14341" name="Picture 5" descr="MPj04009790000[1]"/>
          <p:cNvPicPr>
            <a:picLocks noChangeAspect="1" noChangeArrowheads="1"/>
          </p:cNvPicPr>
          <p:nvPr/>
        </p:nvPicPr>
        <p:blipFill>
          <a:blip r:embed="rId2" cstate="print"/>
          <a:srcRect/>
          <a:stretch>
            <a:fillRect/>
          </a:stretch>
        </p:blipFill>
        <p:spPr bwMode="auto">
          <a:xfrm>
            <a:off x="7818438" y="304800"/>
            <a:ext cx="792162" cy="9906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a:r>
              <a:rPr lang="en-US" sz="3800" dirty="0">
                <a:solidFill>
                  <a:srgbClr val="33CC33"/>
                </a:solidFill>
              </a:rPr>
              <a:t>  Will</a:t>
            </a:r>
            <a:r>
              <a:rPr lang="en-US" sz="3800" dirty="0"/>
              <a:t> it </a:t>
            </a:r>
            <a:r>
              <a:rPr lang="en-US" sz="3800" dirty="0">
                <a:solidFill>
                  <a:srgbClr val="0000FF"/>
                </a:solidFill>
              </a:rPr>
              <a:t>help</a:t>
            </a:r>
            <a:r>
              <a:rPr lang="en-US" sz="3800" dirty="0"/>
              <a:t> </a:t>
            </a:r>
            <a:r>
              <a:rPr lang="en-US" sz="3800" dirty="0">
                <a:solidFill>
                  <a:srgbClr val="FF0066"/>
                </a:solidFill>
              </a:rPr>
              <a:t>me</a:t>
            </a:r>
            <a:r>
              <a:rPr lang="en-US" sz="3800" dirty="0"/>
              <a:t> </a:t>
            </a:r>
            <a:r>
              <a:rPr lang="en-US" sz="3800" dirty="0">
                <a:solidFill>
                  <a:srgbClr val="33CC33"/>
                </a:solidFill>
              </a:rPr>
              <a:t>improve</a:t>
            </a:r>
            <a:r>
              <a:rPr lang="en-US" sz="3800" dirty="0"/>
              <a:t> </a:t>
            </a:r>
            <a:br>
              <a:rPr lang="en-US" sz="3800" dirty="0"/>
            </a:br>
            <a:r>
              <a:rPr lang="en-US" sz="3800" dirty="0">
                <a:solidFill>
                  <a:srgbClr val="D60418"/>
                </a:solidFill>
              </a:rPr>
              <a:t>my</a:t>
            </a:r>
            <a:r>
              <a:rPr lang="en-US" sz="3800" dirty="0"/>
              <a:t> </a:t>
            </a:r>
            <a:r>
              <a:rPr lang="en-US" sz="3800" dirty="0" smtClean="0"/>
              <a:t>teaching?</a:t>
            </a:r>
            <a:r>
              <a:rPr lang="en-US" sz="3800" dirty="0"/>
              <a:t/>
            </a:r>
            <a:br>
              <a:rPr lang="en-US" sz="3800" dirty="0"/>
            </a:br>
            <a:endParaRPr lang="en-US" sz="3800" dirty="0"/>
          </a:p>
        </p:txBody>
      </p:sp>
      <p:sp>
        <p:nvSpPr>
          <p:cNvPr id="15363" name="Rectangle 3"/>
          <p:cNvSpPr>
            <a:spLocks noGrp="1" noChangeArrowheads="1"/>
          </p:cNvSpPr>
          <p:nvPr>
            <p:ph type="body" idx="1"/>
          </p:nvPr>
        </p:nvSpPr>
        <p:spPr/>
        <p:txBody>
          <a:bodyPr/>
          <a:lstStyle/>
          <a:p>
            <a:r>
              <a:rPr lang="en-US" dirty="0"/>
              <a:t>Portfolio’s prompt </a:t>
            </a:r>
            <a:r>
              <a:rPr lang="en-US" i="1" dirty="0">
                <a:effectLst>
                  <a:outerShdw blurRad="38100" dist="38100" dir="2700000" algn="tl">
                    <a:srgbClr val="C0C0C0"/>
                  </a:outerShdw>
                </a:effectLst>
              </a:rPr>
              <a:t>reflection</a:t>
            </a:r>
            <a:r>
              <a:rPr lang="en-US" dirty="0">
                <a:effectLst>
                  <a:outerShdw blurRad="38100" dist="38100" dir="2700000" algn="tl">
                    <a:srgbClr val="C0C0C0"/>
                  </a:outerShdw>
                </a:effectLst>
              </a:rPr>
              <a:t> </a:t>
            </a:r>
            <a:r>
              <a:rPr lang="en-US" dirty="0" smtClean="0">
                <a:effectLst>
                  <a:outerShdw blurRad="38100" dist="38100" dir="2700000" algn="tl">
                    <a:srgbClr val="C0C0C0"/>
                  </a:outerShdw>
                </a:effectLst>
              </a:rPr>
              <a:t>can impact . . .</a:t>
            </a:r>
            <a:endParaRPr lang="en-US" dirty="0">
              <a:effectLst>
                <a:outerShdw blurRad="38100" dist="38100" dir="2700000" algn="tl">
                  <a:srgbClr val="C0C0C0"/>
                </a:outerShdw>
              </a:effectLst>
            </a:endParaRPr>
          </a:p>
          <a:p>
            <a:pPr lvl="1"/>
            <a:r>
              <a:rPr lang="en-US" sz="2000" dirty="0" smtClean="0"/>
              <a:t>what </a:t>
            </a:r>
            <a:r>
              <a:rPr lang="en-US" sz="2000" dirty="0"/>
              <a:t>you do in the classroom and why you do it.</a:t>
            </a:r>
          </a:p>
          <a:p>
            <a:pPr lvl="1"/>
            <a:r>
              <a:rPr lang="en-US" sz="2000" dirty="0" smtClean="0"/>
              <a:t>what classroom strategies are </a:t>
            </a:r>
            <a:r>
              <a:rPr lang="en-US" sz="2000" dirty="0"/>
              <a:t>working and what’s not </a:t>
            </a:r>
            <a:r>
              <a:rPr lang="en-US" sz="2000" dirty="0" smtClean="0"/>
              <a:t>working.</a:t>
            </a:r>
            <a:endParaRPr lang="en-US" sz="2000" dirty="0"/>
          </a:p>
          <a:p>
            <a:pPr lvl="1"/>
            <a:r>
              <a:rPr lang="en-US" sz="2000" dirty="0" smtClean="0"/>
              <a:t>ways </a:t>
            </a:r>
            <a:r>
              <a:rPr lang="en-US" sz="2000" dirty="0"/>
              <a:t>you contribute to </a:t>
            </a:r>
            <a:r>
              <a:rPr lang="en-US" sz="2000" dirty="0" smtClean="0"/>
              <a:t>student </a:t>
            </a:r>
            <a:r>
              <a:rPr lang="en-US" sz="2000" dirty="0"/>
              <a:t>success.</a:t>
            </a:r>
          </a:p>
          <a:p>
            <a:pPr lvl="1"/>
            <a:r>
              <a:rPr lang="en-US" sz="2000" dirty="0" smtClean="0"/>
              <a:t>how your efforts “help </a:t>
            </a:r>
            <a:r>
              <a:rPr lang="en-US" sz="2000" dirty="0"/>
              <a:t>forge a new campus culture of professionalism about teaching” (American Association of Higher Education).</a:t>
            </a:r>
          </a:p>
        </p:txBody>
      </p:sp>
      <p:pic>
        <p:nvPicPr>
          <p:cNvPr id="15364" name="Picture 4" descr="MPj04009790000[1]"/>
          <p:cNvPicPr>
            <a:picLocks noChangeAspect="1" noChangeArrowheads="1"/>
          </p:cNvPicPr>
          <p:nvPr/>
        </p:nvPicPr>
        <p:blipFill>
          <a:blip r:embed="rId2" cstate="print"/>
          <a:srcRect/>
          <a:stretch>
            <a:fillRect/>
          </a:stretch>
        </p:blipFill>
        <p:spPr bwMode="auto">
          <a:xfrm>
            <a:off x="503238" y="381000"/>
            <a:ext cx="792162" cy="990600"/>
          </a:xfrm>
          <a:prstGeom prst="rect">
            <a:avLst/>
          </a:prstGeom>
          <a:noFill/>
        </p:spPr>
      </p:pic>
      <p:pic>
        <p:nvPicPr>
          <p:cNvPr id="15365" name="Picture 5" descr="MPj04009790000[1]"/>
          <p:cNvPicPr>
            <a:picLocks noChangeAspect="1" noChangeArrowheads="1"/>
          </p:cNvPicPr>
          <p:nvPr/>
        </p:nvPicPr>
        <p:blipFill>
          <a:blip r:embed="rId2" cstate="print"/>
          <a:srcRect/>
          <a:stretch>
            <a:fillRect/>
          </a:stretch>
        </p:blipFill>
        <p:spPr bwMode="auto">
          <a:xfrm>
            <a:off x="7848600" y="304800"/>
            <a:ext cx="792163" cy="9906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a:r>
              <a:rPr lang="en-US"/>
              <a:t>How do I get started</a:t>
            </a:r>
          </a:p>
        </p:txBody>
      </p:sp>
      <p:sp>
        <p:nvSpPr>
          <p:cNvPr id="16387" name="Rectangle 3"/>
          <p:cNvSpPr>
            <a:spLocks noGrp="1" noChangeArrowheads="1"/>
          </p:cNvSpPr>
          <p:nvPr>
            <p:ph type="body" idx="1"/>
          </p:nvPr>
        </p:nvSpPr>
        <p:spPr/>
        <p:txBody>
          <a:bodyPr/>
          <a:lstStyle/>
          <a:p>
            <a:pPr>
              <a:lnSpc>
                <a:spcPct val="90000"/>
              </a:lnSpc>
            </a:pPr>
            <a:r>
              <a:rPr lang="en-US" sz="2100" b="1" u="sng" dirty="0">
                <a:solidFill>
                  <a:srgbClr val="D60418"/>
                </a:solidFill>
              </a:rPr>
              <a:t>Planning</a:t>
            </a:r>
          </a:p>
          <a:p>
            <a:pPr>
              <a:lnSpc>
                <a:spcPct val="90000"/>
              </a:lnSpc>
            </a:pPr>
            <a:r>
              <a:rPr lang="en-US" sz="2000" dirty="0"/>
              <a:t>Before assembling your portfolio, begin planning by thinking about purpose.</a:t>
            </a:r>
          </a:p>
          <a:p>
            <a:pPr>
              <a:lnSpc>
                <a:spcPct val="90000"/>
              </a:lnSpc>
            </a:pPr>
            <a:r>
              <a:rPr lang="en-US" sz="2000" dirty="0"/>
              <a:t>What types of evidence of teaching effectiveness will be most </a:t>
            </a:r>
            <a:r>
              <a:rPr lang="en-US" sz="2000" dirty="0" smtClean="0"/>
              <a:t>convincing?</a:t>
            </a:r>
            <a:endParaRPr lang="en-US" sz="2000" dirty="0"/>
          </a:p>
          <a:p>
            <a:pPr>
              <a:lnSpc>
                <a:spcPct val="90000"/>
              </a:lnSpc>
            </a:pPr>
            <a:r>
              <a:rPr lang="en-US" sz="2000" dirty="0"/>
              <a:t>What evidence must be included?</a:t>
            </a:r>
          </a:p>
          <a:p>
            <a:pPr>
              <a:lnSpc>
                <a:spcPct val="90000"/>
              </a:lnSpc>
            </a:pPr>
            <a:r>
              <a:rPr lang="en-US" sz="2000" dirty="0"/>
              <a:t>A teaching portfolio is an argument; it is developed around the claims you wish to make about yourself as a teacher. </a:t>
            </a:r>
          </a:p>
          <a:p>
            <a:pPr>
              <a:lnSpc>
                <a:spcPct val="90000"/>
              </a:lnSpc>
            </a:pPr>
            <a:r>
              <a:rPr lang="en-US" sz="2000" dirty="0"/>
              <a:t>One way to highlight these claims in your portfolio is to present them within your teaching philosophy, where you will generally address questions such as what are the most significant claims you will make about teaching effectiveness?</a:t>
            </a:r>
          </a:p>
          <a:p>
            <a:pPr>
              <a:lnSpc>
                <a:spcPct val="90000"/>
              </a:lnSpc>
            </a:pPr>
            <a:r>
              <a:rPr lang="en-US" sz="2000" dirty="0"/>
              <a:t>Why do you believe these claims are significant?</a:t>
            </a:r>
          </a:p>
        </p:txBody>
      </p:sp>
      <p:pic>
        <p:nvPicPr>
          <p:cNvPr id="16388" name="Picture 4" descr="MPj04009790000[1]"/>
          <p:cNvPicPr>
            <a:picLocks noChangeAspect="1" noChangeArrowheads="1"/>
          </p:cNvPicPr>
          <p:nvPr/>
        </p:nvPicPr>
        <p:blipFill>
          <a:blip r:embed="rId2" cstate="print"/>
          <a:srcRect/>
          <a:stretch>
            <a:fillRect/>
          </a:stretch>
        </p:blipFill>
        <p:spPr bwMode="auto">
          <a:xfrm>
            <a:off x="457200" y="381000"/>
            <a:ext cx="792163" cy="990600"/>
          </a:xfrm>
          <a:prstGeom prst="rect">
            <a:avLst/>
          </a:prstGeom>
          <a:noFill/>
        </p:spPr>
      </p:pic>
      <p:pic>
        <p:nvPicPr>
          <p:cNvPr id="16389" name="Picture 5" descr="MPj04009790000[1]"/>
          <p:cNvPicPr>
            <a:picLocks noChangeAspect="1" noChangeArrowheads="1"/>
          </p:cNvPicPr>
          <p:nvPr/>
        </p:nvPicPr>
        <p:blipFill>
          <a:blip r:embed="rId2" cstate="print"/>
          <a:srcRect/>
          <a:stretch>
            <a:fillRect/>
          </a:stretch>
        </p:blipFill>
        <p:spPr bwMode="auto">
          <a:xfrm>
            <a:off x="7848600" y="381000"/>
            <a:ext cx="792163" cy="9906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en-US">
                <a:solidFill>
                  <a:srgbClr val="D60418"/>
                </a:solidFill>
              </a:rPr>
              <a:t>Planning</a:t>
            </a:r>
            <a:r>
              <a:rPr lang="en-US"/>
              <a:t> and </a:t>
            </a:r>
            <a:r>
              <a:rPr lang="en-US">
                <a:solidFill>
                  <a:srgbClr val="0000FF"/>
                </a:solidFill>
              </a:rPr>
              <a:t>Collecting </a:t>
            </a:r>
          </a:p>
        </p:txBody>
      </p:sp>
      <p:sp>
        <p:nvSpPr>
          <p:cNvPr id="17411" name="Rectangle 3"/>
          <p:cNvSpPr>
            <a:spLocks noGrp="1" noChangeArrowheads="1"/>
          </p:cNvSpPr>
          <p:nvPr>
            <p:ph type="body" idx="1"/>
          </p:nvPr>
        </p:nvSpPr>
        <p:spPr/>
        <p:txBody>
          <a:bodyPr/>
          <a:lstStyle/>
          <a:p>
            <a:pPr>
              <a:lnSpc>
                <a:spcPct val="90000"/>
              </a:lnSpc>
            </a:pPr>
            <a:r>
              <a:rPr lang="en-US" sz="2000" dirty="0"/>
              <a:t>Ultimately, your claims about teaching will be most convincing to readers when they are supported by documentation</a:t>
            </a:r>
            <a:r>
              <a:rPr lang="en-US" sz="2000" b="1" dirty="0"/>
              <a:t> </a:t>
            </a:r>
            <a:r>
              <a:rPr lang="en-US" sz="2000" dirty="0"/>
              <a:t>from a variety of sources--students, </a:t>
            </a:r>
            <a:r>
              <a:rPr lang="en-US" sz="2000" dirty="0" smtClean="0"/>
              <a:t>colleagues </a:t>
            </a:r>
            <a:r>
              <a:rPr lang="en-US" sz="2000" dirty="0"/>
              <a:t>and yourself. </a:t>
            </a:r>
          </a:p>
          <a:p>
            <a:pPr>
              <a:lnSpc>
                <a:spcPct val="90000"/>
              </a:lnSpc>
            </a:pPr>
            <a:r>
              <a:rPr lang="en-US" sz="2000" dirty="0"/>
              <a:t>Many of the materials and data that can be used to document your teaching are regularly gathered by yourself and departments, which makes constructing the portfolio less daunting than it might at first seem. </a:t>
            </a:r>
          </a:p>
          <a:p>
            <a:pPr>
              <a:lnSpc>
                <a:spcPct val="90000"/>
              </a:lnSpc>
            </a:pPr>
            <a:r>
              <a:rPr lang="en-US" sz="2000" dirty="0"/>
              <a:t>Useful evidence can take many different </a:t>
            </a:r>
            <a:r>
              <a:rPr lang="en-US" sz="2000" dirty="0" smtClean="0"/>
              <a:t>forms and should be </a:t>
            </a:r>
            <a:r>
              <a:rPr lang="en-US" sz="2000" dirty="0"/>
              <a:t>carefully selected and presented in your </a:t>
            </a:r>
            <a:r>
              <a:rPr lang="en-US" sz="2000" dirty="0" smtClean="0"/>
              <a:t>portfolio </a:t>
            </a:r>
            <a:r>
              <a:rPr lang="en-US" sz="2000" dirty="0"/>
              <a:t>so that it is easy to read and understand.</a:t>
            </a:r>
          </a:p>
          <a:p>
            <a:pPr>
              <a:lnSpc>
                <a:spcPct val="90000"/>
              </a:lnSpc>
            </a:pPr>
            <a:r>
              <a:rPr lang="en-US" sz="2000" dirty="0"/>
              <a:t>What evidence will show readers that your teaching reflects your beliefs?</a:t>
            </a:r>
          </a:p>
          <a:p>
            <a:pPr>
              <a:lnSpc>
                <a:spcPct val="90000"/>
              </a:lnSpc>
            </a:pPr>
            <a:r>
              <a:rPr lang="en-US" sz="2000" dirty="0"/>
              <a:t>What evidence can you, your students, and colleagues </a:t>
            </a:r>
            <a:r>
              <a:rPr lang="en-US" sz="2000" dirty="0" smtClean="0"/>
              <a:t>provide</a:t>
            </a:r>
            <a:r>
              <a:rPr lang="en-US" sz="2000" dirty="0"/>
              <a:t>? </a:t>
            </a:r>
          </a:p>
        </p:txBody>
      </p:sp>
      <p:pic>
        <p:nvPicPr>
          <p:cNvPr id="17412" name="Picture 4" descr="MPj04009790000[1]"/>
          <p:cNvPicPr>
            <a:picLocks noChangeAspect="1" noChangeArrowheads="1"/>
          </p:cNvPicPr>
          <p:nvPr/>
        </p:nvPicPr>
        <p:blipFill>
          <a:blip r:embed="rId2" cstate="print"/>
          <a:srcRect/>
          <a:stretch>
            <a:fillRect/>
          </a:stretch>
        </p:blipFill>
        <p:spPr bwMode="auto">
          <a:xfrm>
            <a:off x="457200" y="381000"/>
            <a:ext cx="792163" cy="990600"/>
          </a:xfrm>
          <a:prstGeom prst="rect">
            <a:avLst/>
          </a:prstGeom>
          <a:noFill/>
        </p:spPr>
      </p:pic>
      <p:pic>
        <p:nvPicPr>
          <p:cNvPr id="17413" name="Picture 5" descr="MPj04009790000[1]"/>
          <p:cNvPicPr>
            <a:picLocks noChangeAspect="1" noChangeArrowheads="1"/>
          </p:cNvPicPr>
          <p:nvPr/>
        </p:nvPicPr>
        <p:blipFill>
          <a:blip r:embed="rId2" cstate="print"/>
          <a:srcRect/>
          <a:stretch>
            <a:fillRect/>
          </a:stretch>
        </p:blipFill>
        <p:spPr bwMode="auto">
          <a:xfrm>
            <a:off x="7848600" y="381000"/>
            <a:ext cx="792163" cy="990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a:r>
              <a:rPr lang="en-US">
                <a:solidFill>
                  <a:srgbClr val="0000FF"/>
                </a:solidFill>
              </a:rPr>
              <a:t>Start</a:t>
            </a:r>
            <a:r>
              <a:rPr lang="en-US"/>
              <a:t> </a:t>
            </a:r>
            <a:r>
              <a:rPr lang="en-US">
                <a:solidFill>
                  <a:srgbClr val="D60418"/>
                </a:solidFill>
              </a:rPr>
              <a:t>Collecting</a:t>
            </a:r>
          </a:p>
        </p:txBody>
      </p:sp>
      <p:sp>
        <p:nvSpPr>
          <p:cNvPr id="18435" name="Rectangle 3"/>
          <p:cNvSpPr>
            <a:spLocks noGrp="1" noChangeArrowheads="1"/>
          </p:cNvSpPr>
          <p:nvPr>
            <p:ph type="body" idx="1"/>
          </p:nvPr>
        </p:nvSpPr>
        <p:spPr/>
        <p:txBody>
          <a:bodyPr/>
          <a:lstStyle/>
          <a:p>
            <a:pPr>
              <a:lnSpc>
                <a:spcPct val="90000"/>
              </a:lnSpc>
            </a:pPr>
            <a:r>
              <a:rPr lang="en-US" sz="2400" dirty="0"/>
              <a:t>Put materials together in a binder </a:t>
            </a:r>
          </a:p>
          <a:p>
            <a:pPr>
              <a:lnSpc>
                <a:spcPct val="90000"/>
              </a:lnSpc>
            </a:pPr>
            <a:r>
              <a:rPr lang="en-US" sz="2400" dirty="0" smtClean="0"/>
              <a:t>Note:  Submission of your portfolio via a CD or DVD is highly desirable but not required for 2010.</a:t>
            </a:r>
            <a:endParaRPr lang="en-US" sz="2400" dirty="0"/>
          </a:p>
          <a:p>
            <a:pPr>
              <a:lnSpc>
                <a:spcPct val="90000"/>
              </a:lnSpc>
            </a:pPr>
            <a:r>
              <a:rPr lang="en-US" sz="2400" dirty="0">
                <a:solidFill>
                  <a:srgbClr val="D60418"/>
                </a:solidFill>
              </a:rPr>
              <a:t>Table of Contents ( 8 Sections)</a:t>
            </a:r>
          </a:p>
          <a:p>
            <a:pPr>
              <a:lnSpc>
                <a:spcPct val="90000"/>
              </a:lnSpc>
            </a:pPr>
            <a:r>
              <a:rPr lang="en-US" dirty="0">
                <a:solidFill>
                  <a:srgbClr val="D60418"/>
                </a:solidFill>
              </a:rPr>
              <a:t>1</a:t>
            </a:r>
            <a:r>
              <a:rPr lang="en-US" dirty="0"/>
              <a:t>) Bio / </a:t>
            </a:r>
            <a:r>
              <a:rPr lang="en-US" dirty="0" smtClean="0"/>
              <a:t>Teaching Philosophy Statement</a:t>
            </a:r>
            <a:endParaRPr lang="en-US" dirty="0"/>
          </a:p>
          <a:p>
            <a:pPr>
              <a:lnSpc>
                <a:spcPct val="90000"/>
              </a:lnSpc>
            </a:pPr>
            <a:r>
              <a:rPr lang="en-US" dirty="0">
                <a:solidFill>
                  <a:srgbClr val="D60418"/>
                </a:solidFill>
              </a:rPr>
              <a:t>2</a:t>
            </a:r>
            <a:r>
              <a:rPr lang="en-US" dirty="0"/>
              <a:t>) Self-Appraisal Performance </a:t>
            </a:r>
            <a:r>
              <a:rPr lang="en-US" dirty="0" smtClean="0"/>
              <a:t>Summary--</a:t>
            </a:r>
            <a:r>
              <a:rPr lang="en-US" sz="2000" dirty="0" smtClean="0"/>
              <a:t>This can be demonstrated by the submission of your annotated (final) copies of your faculty IPP and IDP for the current and previous year.</a:t>
            </a:r>
            <a:endParaRPr lang="en-US" sz="2600" dirty="0"/>
          </a:p>
          <a:p>
            <a:pPr lvl="1">
              <a:lnSpc>
                <a:spcPct val="90000"/>
              </a:lnSpc>
            </a:pPr>
            <a:endParaRPr lang="en-US" sz="1600" dirty="0"/>
          </a:p>
          <a:p>
            <a:pPr lvl="1">
              <a:lnSpc>
                <a:spcPct val="90000"/>
              </a:lnSpc>
            </a:pPr>
            <a:endParaRPr lang="en-US" sz="2200" dirty="0"/>
          </a:p>
          <a:p>
            <a:pPr>
              <a:lnSpc>
                <a:spcPct val="90000"/>
              </a:lnSpc>
            </a:pPr>
            <a:endParaRPr lang="en-US" sz="2600" dirty="0"/>
          </a:p>
          <a:p>
            <a:pPr>
              <a:lnSpc>
                <a:spcPct val="90000"/>
              </a:lnSpc>
              <a:buFont typeface="Wingdings" pitchFamily="2" charset="2"/>
              <a:buNone/>
            </a:pPr>
            <a:endParaRPr lang="en-US" sz="2600" dirty="0"/>
          </a:p>
        </p:txBody>
      </p:sp>
      <p:pic>
        <p:nvPicPr>
          <p:cNvPr id="18436" name="Picture 4" descr="MPj04009790000[1]"/>
          <p:cNvPicPr>
            <a:picLocks noChangeAspect="1" noChangeArrowheads="1"/>
          </p:cNvPicPr>
          <p:nvPr/>
        </p:nvPicPr>
        <p:blipFill>
          <a:blip r:embed="rId2" cstate="print"/>
          <a:srcRect/>
          <a:stretch>
            <a:fillRect/>
          </a:stretch>
        </p:blipFill>
        <p:spPr bwMode="auto">
          <a:xfrm>
            <a:off x="457200" y="381000"/>
            <a:ext cx="792163" cy="990600"/>
          </a:xfrm>
          <a:prstGeom prst="rect">
            <a:avLst/>
          </a:prstGeom>
          <a:noFill/>
        </p:spPr>
      </p:pic>
      <p:pic>
        <p:nvPicPr>
          <p:cNvPr id="18437" name="Picture 5" descr="MPj04009790000[1]"/>
          <p:cNvPicPr>
            <a:picLocks noChangeAspect="1" noChangeArrowheads="1"/>
          </p:cNvPicPr>
          <p:nvPr/>
        </p:nvPicPr>
        <p:blipFill>
          <a:blip r:embed="rId2" cstate="print"/>
          <a:srcRect/>
          <a:stretch>
            <a:fillRect/>
          </a:stretch>
        </p:blipFill>
        <p:spPr bwMode="auto">
          <a:xfrm>
            <a:off x="7848600" y="381000"/>
            <a:ext cx="792163" cy="9906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p:txBody>
          <a:bodyPr/>
          <a:lstStyle/>
          <a:p>
            <a:r>
              <a:rPr lang="en-US" dirty="0">
                <a:solidFill>
                  <a:srgbClr val="D60418"/>
                </a:solidFill>
              </a:rPr>
              <a:t>3</a:t>
            </a:r>
            <a:r>
              <a:rPr lang="en-US" dirty="0"/>
              <a:t>) Syllabus – </a:t>
            </a:r>
            <a:r>
              <a:rPr lang="en-US" sz="2000" dirty="0" smtClean="0"/>
              <a:t>The most recent copy from </a:t>
            </a:r>
            <a:r>
              <a:rPr lang="en-US" sz="2000" dirty="0"/>
              <a:t>each </a:t>
            </a:r>
            <a:r>
              <a:rPr lang="en-US" sz="2000" u="sng" dirty="0" smtClean="0"/>
              <a:t>different</a:t>
            </a:r>
            <a:r>
              <a:rPr lang="en-US" sz="2000" dirty="0" smtClean="0"/>
              <a:t> course you have taught during the past two years with your personalized information. (</a:t>
            </a:r>
            <a:r>
              <a:rPr lang="en-US" sz="1600" dirty="0" smtClean="0">
                <a:solidFill>
                  <a:srgbClr val="3366FF"/>
                </a:solidFill>
              </a:rPr>
              <a:t>You do </a:t>
            </a:r>
            <a:r>
              <a:rPr lang="en-US" sz="1600" u="sng" dirty="0" smtClean="0">
                <a:solidFill>
                  <a:srgbClr val="3366FF"/>
                </a:solidFill>
              </a:rPr>
              <a:t>not</a:t>
            </a:r>
            <a:r>
              <a:rPr lang="en-US" sz="1600" dirty="0" smtClean="0">
                <a:solidFill>
                  <a:srgbClr val="3366FF"/>
                </a:solidFill>
              </a:rPr>
              <a:t> need a copy from each </a:t>
            </a:r>
            <a:r>
              <a:rPr lang="en-US" sz="1600" u="sng" dirty="0" smtClean="0">
                <a:solidFill>
                  <a:srgbClr val="3366FF"/>
                </a:solidFill>
              </a:rPr>
              <a:t>section</a:t>
            </a:r>
            <a:r>
              <a:rPr lang="en-US" sz="1600" dirty="0" smtClean="0">
                <a:solidFill>
                  <a:srgbClr val="3366FF"/>
                </a:solidFill>
              </a:rPr>
              <a:t> you have taught.</a:t>
            </a:r>
            <a:r>
              <a:rPr lang="en-US" sz="1600" dirty="0" smtClean="0">
                <a:solidFill>
                  <a:schemeClr val="accent4"/>
                </a:solidFill>
              </a:rPr>
              <a:t>)</a:t>
            </a:r>
            <a:r>
              <a:rPr lang="en-US" sz="1600" dirty="0" smtClean="0">
                <a:solidFill>
                  <a:srgbClr val="3366FF"/>
                </a:solidFill>
              </a:rPr>
              <a:t> </a:t>
            </a:r>
            <a:r>
              <a:rPr lang="en-US" sz="2000" dirty="0" smtClean="0"/>
              <a:t>Include samples of </a:t>
            </a:r>
            <a:r>
              <a:rPr lang="en-US" sz="2000" dirty="0"/>
              <a:t>your weekly lesson plans in this section.</a:t>
            </a:r>
          </a:p>
          <a:p>
            <a:r>
              <a:rPr lang="en-US" dirty="0">
                <a:solidFill>
                  <a:srgbClr val="D60418"/>
                </a:solidFill>
              </a:rPr>
              <a:t>4</a:t>
            </a:r>
            <a:r>
              <a:rPr lang="en-US" dirty="0"/>
              <a:t>) Samples of Student </a:t>
            </a:r>
            <a:r>
              <a:rPr lang="en-US" dirty="0" smtClean="0"/>
              <a:t>Work </a:t>
            </a:r>
            <a:r>
              <a:rPr lang="en-US" dirty="0"/>
              <a:t>– </a:t>
            </a:r>
            <a:r>
              <a:rPr lang="en-US" sz="2000" dirty="0" smtClean="0"/>
              <a:t>Research / term papers, programs</a:t>
            </a:r>
            <a:r>
              <a:rPr lang="en-US" sz="2000" dirty="0"/>
              <a:t>, CD, DVD, copies of </a:t>
            </a:r>
            <a:r>
              <a:rPr lang="en-US" sz="2000" dirty="0" smtClean="0"/>
              <a:t>projects, etc.</a:t>
            </a:r>
            <a:endParaRPr lang="en-US" sz="2000" dirty="0"/>
          </a:p>
          <a:p>
            <a:r>
              <a:rPr lang="en-US" dirty="0">
                <a:solidFill>
                  <a:srgbClr val="D60418"/>
                </a:solidFill>
              </a:rPr>
              <a:t>5</a:t>
            </a:r>
            <a:r>
              <a:rPr lang="en-US" dirty="0"/>
              <a:t>) Student Feed Back </a:t>
            </a:r>
            <a:r>
              <a:rPr lang="en-US" dirty="0" smtClean="0"/>
              <a:t>–</a:t>
            </a:r>
            <a:r>
              <a:rPr lang="en-US" sz="2000" dirty="0" smtClean="0"/>
              <a:t>Go to devry.iota.cc to view your course evaluations (formerly SIFFs).  For your two most recent years of teaching, capture and report the information illustrated on the next slide. Please </a:t>
            </a:r>
            <a:r>
              <a:rPr lang="en-US" sz="2000" u="sng" dirty="0" smtClean="0"/>
              <a:t>do not </a:t>
            </a:r>
            <a:r>
              <a:rPr lang="en-US" sz="2000" dirty="0" smtClean="0"/>
              <a:t>include copies of all the individual student responses on each evaluation—just a summary of the results for each session you taught. </a:t>
            </a:r>
            <a:endParaRPr lang="en-US" sz="2000" dirty="0"/>
          </a:p>
          <a:p>
            <a:endParaRPr lang="en-US" dirty="0"/>
          </a:p>
        </p:txBody>
      </p:sp>
      <p:sp>
        <p:nvSpPr>
          <p:cNvPr id="19460" name="Rectangle 4"/>
          <p:cNvSpPr>
            <a:spLocks noGrp="1" noChangeArrowheads="1"/>
          </p:cNvSpPr>
          <p:nvPr>
            <p:ph type="title"/>
          </p:nvPr>
        </p:nvSpPr>
        <p:spPr>
          <a:noFill/>
          <a:ln/>
        </p:spPr>
        <p:txBody>
          <a:bodyPr/>
          <a:lstStyle/>
          <a:p>
            <a:pPr algn="ctr"/>
            <a:r>
              <a:rPr lang="en-US" dirty="0">
                <a:solidFill>
                  <a:srgbClr val="0000FF"/>
                </a:solidFill>
              </a:rPr>
              <a:t>Start</a:t>
            </a:r>
            <a:r>
              <a:rPr lang="en-US" dirty="0"/>
              <a:t> </a:t>
            </a:r>
            <a:r>
              <a:rPr lang="en-US" dirty="0">
                <a:solidFill>
                  <a:srgbClr val="D60418"/>
                </a:solidFill>
              </a:rPr>
              <a:t>Collecting</a:t>
            </a:r>
          </a:p>
        </p:txBody>
      </p:sp>
      <p:pic>
        <p:nvPicPr>
          <p:cNvPr id="19461" name="Picture 5" descr="MPj04009790000[1]"/>
          <p:cNvPicPr>
            <a:picLocks noChangeAspect="1" noChangeArrowheads="1"/>
          </p:cNvPicPr>
          <p:nvPr/>
        </p:nvPicPr>
        <p:blipFill>
          <a:blip r:embed="rId2" cstate="print"/>
          <a:srcRect/>
          <a:stretch>
            <a:fillRect/>
          </a:stretch>
        </p:blipFill>
        <p:spPr bwMode="auto">
          <a:xfrm>
            <a:off x="457200" y="381000"/>
            <a:ext cx="792163" cy="990600"/>
          </a:xfrm>
          <a:prstGeom prst="rect">
            <a:avLst/>
          </a:prstGeom>
          <a:noFill/>
        </p:spPr>
      </p:pic>
      <p:pic>
        <p:nvPicPr>
          <p:cNvPr id="19462" name="Picture 6" descr="MPj04009790000[1]"/>
          <p:cNvPicPr>
            <a:picLocks noChangeAspect="1" noChangeArrowheads="1"/>
          </p:cNvPicPr>
          <p:nvPr/>
        </p:nvPicPr>
        <p:blipFill>
          <a:blip r:embed="rId2" cstate="print"/>
          <a:srcRect/>
          <a:stretch>
            <a:fillRect/>
          </a:stretch>
        </p:blipFill>
        <p:spPr bwMode="auto">
          <a:xfrm>
            <a:off x="7818438" y="381000"/>
            <a:ext cx="792162" cy="9906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ntent Placeholder 20"/>
          <p:cNvGraphicFramePr>
            <a:graphicFrameLocks noGrp="1"/>
          </p:cNvGraphicFramePr>
          <p:nvPr>
            <p:ph idx="1"/>
          </p:nvPr>
        </p:nvGraphicFramePr>
        <p:xfrm>
          <a:off x="762000" y="2895600"/>
          <a:ext cx="6934200" cy="1181608"/>
        </p:xfrm>
        <a:graphic>
          <a:graphicData uri="http://schemas.openxmlformats.org/drawingml/2006/table">
            <a:tbl>
              <a:tblPr>
                <a:tableStyleId>{C4B1156A-380E-4F78-BDF5-A606A8083BF9}</a:tableStyleId>
              </a:tblPr>
              <a:tblGrid>
                <a:gridCol w="689610"/>
                <a:gridCol w="689610"/>
                <a:gridCol w="689610"/>
                <a:gridCol w="689610"/>
                <a:gridCol w="689610"/>
                <a:gridCol w="689610"/>
                <a:gridCol w="689610"/>
                <a:gridCol w="689610"/>
                <a:gridCol w="689610"/>
                <a:gridCol w="727710"/>
              </a:tblGrid>
              <a:tr h="128905">
                <a:tc>
                  <a:txBody>
                    <a:bodyPr/>
                    <a:lstStyle/>
                    <a:p>
                      <a:pPr marL="0" marR="0">
                        <a:lnSpc>
                          <a:spcPct val="115000"/>
                        </a:lnSpc>
                        <a:spcBef>
                          <a:spcPts val="0"/>
                        </a:spcBef>
                        <a:spcAft>
                          <a:spcPts val="0"/>
                        </a:spcAft>
                      </a:pPr>
                      <a:r>
                        <a:rPr lang="en-US" sz="1000" dirty="0"/>
                        <a:t>Instructor Name </a:t>
                      </a:r>
                      <a:endParaRPr lang="en-US" sz="1100" dirty="0">
                        <a:latin typeface="Calibri"/>
                        <a:ea typeface="Calibri"/>
                        <a:cs typeface="Times New Roman"/>
                      </a:endParaRPr>
                    </a:p>
                  </a:txBody>
                  <a:tcPr marL="43180" marR="0" marT="0" marB="0"/>
                </a:tc>
                <a:tc>
                  <a:txBody>
                    <a:bodyPr/>
                    <a:lstStyle/>
                    <a:p>
                      <a:pPr marL="0" marR="0" algn="r">
                        <a:lnSpc>
                          <a:spcPct val="115000"/>
                        </a:lnSpc>
                        <a:spcBef>
                          <a:spcPts val="0"/>
                        </a:spcBef>
                        <a:spcAft>
                          <a:spcPts val="0"/>
                        </a:spcAft>
                      </a:pPr>
                      <a:r>
                        <a:rPr lang="en-US" sz="1000" dirty="0"/>
                        <a:t>Students </a:t>
                      </a:r>
                      <a:endParaRPr lang="en-US" sz="1100" dirty="0">
                        <a:latin typeface="Calibri"/>
                        <a:ea typeface="Calibri"/>
                        <a:cs typeface="Times New Roman"/>
                      </a:endParaRPr>
                    </a:p>
                  </a:txBody>
                  <a:tcPr marL="43180" marR="0" marT="0" marB="0"/>
                </a:tc>
                <a:tc>
                  <a:txBody>
                    <a:bodyPr/>
                    <a:lstStyle/>
                    <a:p>
                      <a:pPr marL="0" marR="0" algn="r">
                        <a:lnSpc>
                          <a:spcPct val="115000"/>
                        </a:lnSpc>
                        <a:spcBef>
                          <a:spcPts val="0"/>
                        </a:spcBef>
                        <a:spcAft>
                          <a:spcPts val="0"/>
                        </a:spcAft>
                      </a:pPr>
                      <a:r>
                        <a:rPr lang="en-US" sz="1000" dirty="0"/>
                        <a:t>Responses </a:t>
                      </a:r>
                      <a:endParaRPr lang="en-US" sz="1100" dirty="0">
                        <a:latin typeface="Calibri"/>
                        <a:ea typeface="Calibri"/>
                        <a:cs typeface="Times New Roman"/>
                      </a:endParaRPr>
                    </a:p>
                  </a:txBody>
                  <a:tcPr marL="43180" marR="0" marT="0" marB="0"/>
                </a:tc>
                <a:tc>
                  <a:txBody>
                    <a:bodyPr/>
                    <a:lstStyle/>
                    <a:p>
                      <a:pPr marL="0" marR="0" algn="r">
                        <a:lnSpc>
                          <a:spcPct val="115000"/>
                        </a:lnSpc>
                        <a:spcBef>
                          <a:spcPts val="0"/>
                        </a:spcBef>
                        <a:spcAft>
                          <a:spcPts val="0"/>
                        </a:spcAft>
                      </a:pPr>
                      <a:r>
                        <a:rPr lang="en-US" sz="1000" dirty="0"/>
                        <a:t>Opted</a:t>
                      </a:r>
                      <a:br>
                        <a:rPr lang="en-US" sz="1000" dirty="0"/>
                      </a:br>
                      <a:r>
                        <a:rPr lang="en-US" sz="1000" dirty="0"/>
                        <a:t>Out </a:t>
                      </a:r>
                      <a:endParaRPr lang="en-US" sz="1100" dirty="0">
                        <a:latin typeface="Calibri"/>
                        <a:ea typeface="Calibri"/>
                        <a:cs typeface="Times New Roman"/>
                      </a:endParaRPr>
                    </a:p>
                  </a:txBody>
                  <a:tcPr marL="43180" marR="0" marT="0" marB="0"/>
                </a:tc>
                <a:tc>
                  <a:txBody>
                    <a:bodyPr/>
                    <a:lstStyle/>
                    <a:p>
                      <a:pPr marL="0" marR="0" algn="r">
                        <a:lnSpc>
                          <a:spcPct val="115000"/>
                        </a:lnSpc>
                        <a:spcBef>
                          <a:spcPts val="0"/>
                        </a:spcBef>
                        <a:spcAft>
                          <a:spcPts val="0"/>
                        </a:spcAft>
                      </a:pPr>
                      <a:r>
                        <a:rPr lang="en-US" sz="1000" dirty="0"/>
                        <a:t>Response</a:t>
                      </a:r>
                      <a:br>
                        <a:rPr lang="en-US" sz="1000" dirty="0"/>
                      </a:br>
                      <a:r>
                        <a:rPr lang="en-US" sz="1000" dirty="0"/>
                        <a:t>Rate </a:t>
                      </a:r>
                      <a:endParaRPr lang="en-US" sz="1100" dirty="0">
                        <a:latin typeface="Calibri"/>
                        <a:ea typeface="Calibri"/>
                        <a:cs typeface="Times New Roman"/>
                      </a:endParaRPr>
                    </a:p>
                  </a:txBody>
                  <a:tcPr marL="43180" marR="0" marT="0" marB="0"/>
                </a:tc>
                <a:tc>
                  <a:txBody>
                    <a:bodyPr/>
                    <a:lstStyle/>
                    <a:p>
                      <a:pPr marL="0" marR="0" algn="r">
                        <a:lnSpc>
                          <a:spcPct val="115000"/>
                        </a:lnSpc>
                        <a:spcBef>
                          <a:spcPts val="0"/>
                        </a:spcBef>
                        <a:spcAft>
                          <a:spcPts val="0"/>
                        </a:spcAft>
                      </a:pPr>
                      <a:r>
                        <a:rPr lang="en-US" sz="1000" dirty="0"/>
                        <a:t>Instructor</a:t>
                      </a:r>
                      <a:br>
                        <a:rPr lang="en-US" sz="1000" dirty="0"/>
                      </a:br>
                      <a:r>
                        <a:rPr lang="en-US" sz="1000" dirty="0"/>
                        <a:t>Score </a:t>
                      </a:r>
                      <a:endParaRPr lang="en-US" sz="1100" dirty="0">
                        <a:latin typeface="Calibri"/>
                        <a:ea typeface="Calibri"/>
                        <a:cs typeface="Times New Roman"/>
                      </a:endParaRPr>
                    </a:p>
                  </a:txBody>
                  <a:tcPr marL="43180" marR="0" marT="0" marB="0"/>
                </a:tc>
                <a:tc>
                  <a:txBody>
                    <a:bodyPr/>
                    <a:lstStyle/>
                    <a:p>
                      <a:pPr marL="0" marR="0" algn="r">
                        <a:lnSpc>
                          <a:spcPct val="115000"/>
                        </a:lnSpc>
                        <a:spcBef>
                          <a:spcPts val="0"/>
                        </a:spcBef>
                        <a:spcAft>
                          <a:spcPts val="0"/>
                        </a:spcAft>
                      </a:pPr>
                      <a:r>
                        <a:rPr lang="en-US" sz="1000" dirty="0"/>
                        <a:t>NPS</a:t>
                      </a:r>
                      <a:br>
                        <a:rPr lang="en-US" sz="1000" dirty="0"/>
                      </a:br>
                      <a:r>
                        <a:rPr lang="en-US" sz="1000" dirty="0"/>
                        <a:t>Course </a:t>
                      </a:r>
                      <a:endParaRPr lang="en-US" sz="1100" dirty="0">
                        <a:latin typeface="Calibri"/>
                        <a:ea typeface="Calibri"/>
                        <a:cs typeface="Times New Roman"/>
                      </a:endParaRPr>
                    </a:p>
                  </a:txBody>
                  <a:tcPr marL="43180" marR="0" marT="0" marB="0"/>
                </a:tc>
                <a:tc>
                  <a:txBody>
                    <a:bodyPr/>
                    <a:lstStyle/>
                    <a:p>
                      <a:pPr marL="0" marR="0" algn="r">
                        <a:lnSpc>
                          <a:spcPct val="115000"/>
                        </a:lnSpc>
                        <a:spcBef>
                          <a:spcPts val="0"/>
                        </a:spcBef>
                        <a:spcAft>
                          <a:spcPts val="0"/>
                        </a:spcAft>
                      </a:pPr>
                      <a:r>
                        <a:rPr lang="en-US" sz="1000" dirty="0"/>
                        <a:t>Reports</a:t>
                      </a:r>
                      <a:endParaRPr lang="en-US" sz="1100" dirty="0">
                        <a:latin typeface="Calibri"/>
                        <a:ea typeface="Calibri"/>
                        <a:cs typeface="Times New Roman"/>
                      </a:endParaRPr>
                    </a:p>
                  </a:txBody>
                  <a:tcPr marL="43180" marR="0" marT="0" marB="0"/>
                </a:tc>
                <a:tc>
                  <a:txBody>
                    <a:bodyPr/>
                    <a:lstStyle/>
                    <a:p>
                      <a:endParaRPr lang="en-US" dirty="0"/>
                    </a:p>
                  </a:txBody>
                  <a:tcPr/>
                </a:tc>
                <a:tc>
                  <a:txBody>
                    <a:bodyPr/>
                    <a:lstStyle/>
                    <a:p>
                      <a:endParaRPr lang="en-US" dirty="0"/>
                    </a:p>
                  </a:txBody>
                  <a:tcPr/>
                </a:tc>
              </a:tr>
              <a:tr h="0">
                <a:tc gridSpan="10">
                  <a:txBody>
                    <a:bodyPr/>
                    <a:lstStyle/>
                    <a:p>
                      <a:pPr marL="0" marR="0" algn="ctr">
                        <a:lnSpc>
                          <a:spcPct val="115000"/>
                        </a:lnSpc>
                        <a:spcBef>
                          <a:spcPts val="0"/>
                        </a:spcBef>
                        <a:spcAft>
                          <a:spcPts val="0"/>
                        </a:spcAft>
                      </a:pPr>
                      <a:endParaRPr lang="en-US" sz="1200" dirty="0">
                        <a:latin typeface="Times New Roman"/>
                        <a:ea typeface="Times New Roman"/>
                        <a:cs typeface="Times New Roman"/>
                      </a:endParaRPr>
                    </a:p>
                  </a:txBody>
                  <a:tcPr marL="9525" marR="9525" marT="9525" marB="9525"/>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0495">
                <a:tc>
                  <a:txBody>
                    <a:bodyPr/>
                    <a:lstStyle/>
                    <a:p>
                      <a:pPr marL="0" marR="0">
                        <a:lnSpc>
                          <a:spcPct val="115000"/>
                        </a:lnSpc>
                        <a:spcBef>
                          <a:spcPts val="0"/>
                        </a:spcBef>
                        <a:spcAft>
                          <a:spcPts val="0"/>
                        </a:spcAft>
                      </a:pPr>
                      <a:r>
                        <a:rPr lang="en-US" sz="1000" dirty="0"/>
                        <a:t>Overall </a:t>
                      </a:r>
                      <a:endParaRPr lang="en-US" sz="1100" dirty="0">
                        <a:latin typeface="Calibri"/>
                        <a:ea typeface="Calibri"/>
                        <a:cs typeface="Times New Roman"/>
                      </a:endParaRPr>
                    </a:p>
                  </a:txBody>
                  <a:tcPr marL="43180" marR="21590" marT="21590" marB="21590"/>
                </a:tc>
                <a:tc>
                  <a:txBody>
                    <a:bodyPr/>
                    <a:lstStyle/>
                    <a:p>
                      <a:pPr marL="0" marR="0" algn="r">
                        <a:lnSpc>
                          <a:spcPct val="115000"/>
                        </a:lnSpc>
                        <a:spcBef>
                          <a:spcPts val="0"/>
                        </a:spcBef>
                        <a:spcAft>
                          <a:spcPts val="0"/>
                        </a:spcAft>
                      </a:pPr>
                      <a:r>
                        <a:rPr lang="en-US" sz="1000" dirty="0"/>
                        <a:t>1678 </a:t>
                      </a:r>
                      <a:endParaRPr lang="en-US" sz="1100" dirty="0">
                        <a:latin typeface="Calibri"/>
                        <a:ea typeface="Calibri"/>
                        <a:cs typeface="Times New Roman"/>
                      </a:endParaRPr>
                    </a:p>
                  </a:txBody>
                  <a:tcPr marL="43180" marR="21590" marT="21590" marB="21590"/>
                </a:tc>
                <a:tc>
                  <a:txBody>
                    <a:bodyPr/>
                    <a:lstStyle/>
                    <a:p>
                      <a:pPr marL="0" marR="0" algn="r">
                        <a:lnSpc>
                          <a:spcPct val="115000"/>
                        </a:lnSpc>
                        <a:spcBef>
                          <a:spcPts val="0"/>
                        </a:spcBef>
                        <a:spcAft>
                          <a:spcPts val="0"/>
                        </a:spcAft>
                      </a:pPr>
                      <a:r>
                        <a:rPr lang="en-US" sz="1000" dirty="0"/>
                        <a:t>1381 </a:t>
                      </a:r>
                      <a:endParaRPr lang="en-US" sz="1100" dirty="0">
                        <a:latin typeface="Calibri"/>
                        <a:ea typeface="Calibri"/>
                        <a:cs typeface="Times New Roman"/>
                      </a:endParaRPr>
                    </a:p>
                  </a:txBody>
                  <a:tcPr marL="43180" marR="21590" marT="21590" marB="21590"/>
                </a:tc>
                <a:tc>
                  <a:txBody>
                    <a:bodyPr/>
                    <a:lstStyle/>
                    <a:p>
                      <a:pPr marL="0" marR="0" algn="r">
                        <a:lnSpc>
                          <a:spcPct val="115000"/>
                        </a:lnSpc>
                        <a:spcBef>
                          <a:spcPts val="0"/>
                        </a:spcBef>
                        <a:spcAft>
                          <a:spcPts val="0"/>
                        </a:spcAft>
                      </a:pPr>
                      <a:r>
                        <a:rPr lang="en-US" sz="1000" dirty="0"/>
                        <a:t>5 </a:t>
                      </a:r>
                      <a:endParaRPr lang="en-US" sz="1100" dirty="0">
                        <a:latin typeface="Calibri"/>
                        <a:ea typeface="Calibri"/>
                        <a:cs typeface="Times New Roman"/>
                      </a:endParaRPr>
                    </a:p>
                  </a:txBody>
                  <a:tcPr marL="43180" marR="21590" marT="21590" marB="21590"/>
                </a:tc>
                <a:tc>
                  <a:txBody>
                    <a:bodyPr/>
                    <a:lstStyle/>
                    <a:p>
                      <a:pPr marL="0" marR="0" algn="r">
                        <a:lnSpc>
                          <a:spcPct val="115000"/>
                        </a:lnSpc>
                        <a:spcBef>
                          <a:spcPts val="0"/>
                        </a:spcBef>
                        <a:spcAft>
                          <a:spcPts val="0"/>
                        </a:spcAft>
                      </a:pPr>
                      <a:r>
                        <a:rPr lang="en-US" sz="1000" dirty="0"/>
                        <a:t>82.6 </a:t>
                      </a:r>
                      <a:endParaRPr lang="en-US" sz="1100" dirty="0">
                        <a:latin typeface="Calibri"/>
                        <a:ea typeface="Calibri"/>
                        <a:cs typeface="Times New Roman"/>
                      </a:endParaRPr>
                    </a:p>
                  </a:txBody>
                  <a:tcPr marL="43180" marR="21590" marT="21590" marB="21590"/>
                </a:tc>
                <a:tc>
                  <a:txBody>
                    <a:bodyPr/>
                    <a:lstStyle/>
                    <a:p>
                      <a:pPr marL="0" marR="0" algn="r">
                        <a:lnSpc>
                          <a:spcPct val="115000"/>
                        </a:lnSpc>
                        <a:spcBef>
                          <a:spcPts val="0"/>
                        </a:spcBef>
                        <a:spcAft>
                          <a:spcPts val="0"/>
                        </a:spcAft>
                      </a:pPr>
                      <a:r>
                        <a:rPr lang="en-US" sz="1000" dirty="0"/>
                        <a:t>3.63 </a:t>
                      </a:r>
                      <a:endParaRPr lang="en-US" sz="1100" dirty="0">
                        <a:latin typeface="Calibri"/>
                        <a:ea typeface="Calibri"/>
                        <a:cs typeface="Times New Roman"/>
                      </a:endParaRPr>
                    </a:p>
                  </a:txBody>
                  <a:tcPr marL="43180" marR="21590" marT="21590" marB="21590"/>
                </a:tc>
                <a:tc>
                  <a:txBody>
                    <a:bodyPr/>
                    <a:lstStyle/>
                    <a:p>
                      <a:pPr marL="0" marR="0" algn="r">
                        <a:lnSpc>
                          <a:spcPct val="115000"/>
                        </a:lnSpc>
                        <a:spcBef>
                          <a:spcPts val="0"/>
                        </a:spcBef>
                        <a:spcAft>
                          <a:spcPts val="0"/>
                        </a:spcAft>
                      </a:pPr>
                      <a:r>
                        <a:rPr lang="en-US" sz="1000" dirty="0"/>
                        <a:t>52.72 </a:t>
                      </a:r>
                      <a:endParaRPr lang="en-US" sz="1100" dirty="0">
                        <a:latin typeface="Calibri"/>
                        <a:ea typeface="Calibri"/>
                        <a:cs typeface="Times New Roman"/>
                      </a:endParaRPr>
                    </a:p>
                  </a:txBody>
                  <a:tcPr marL="43180" marR="21590" marT="21590" marB="21590"/>
                </a:tc>
                <a:tc>
                  <a:txBody>
                    <a:bodyPr/>
                    <a:lstStyle/>
                    <a:p>
                      <a:pPr marL="0" marR="0">
                        <a:lnSpc>
                          <a:spcPct val="115000"/>
                        </a:lnSpc>
                        <a:spcBef>
                          <a:spcPts val="0"/>
                        </a:spcBef>
                        <a:spcAft>
                          <a:spcPts val="0"/>
                        </a:spcAft>
                      </a:pPr>
                      <a:r>
                        <a:rPr lang="en-US" sz="1000" dirty="0"/>
                        <a:t> </a:t>
                      </a:r>
                      <a:endParaRPr lang="en-US" sz="1100" dirty="0">
                        <a:latin typeface="Calibri"/>
                        <a:ea typeface="Calibri"/>
                        <a:cs typeface="Times New Roman"/>
                      </a:endParaRPr>
                    </a:p>
                  </a:txBody>
                  <a:tcPr marL="43180" marR="21590" marT="21590" marB="21590"/>
                </a:tc>
                <a:tc>
                  <a:txBody>
                    <a:bodyPr/>
                    <a:lstStyle/>
                    <a:p>
                      <a:pPr>
                        <a:lnSpc>
                          <a:spcPct val="115000"/>
                        </a:lnSpc>
                      </a:pPr>
                      <a:endParaRPr lang="en-US" sz="1100" dirty="0">
                        <a:latin typeface="Calibri"/>
                      </a:endParaRPr>
                    </a:p>
                  </a:txBody>
                  <a:tcPr marL="43180" marR="21590" marT="21590" marB="21590"/>
                </a:tc>
                <a:tc>
                  <a:txBody>
                    <a:bodyPr/>
                    <a:lstStyle/>
                    <a:p>
                      <a:pPr>
                        <a:lnSpc>
                          <a:spcPct val="115000"/>
                        </a:lnSpc>
                      </a:pPr>
                      <a:endParaRPr lang="en-US" sz="1100" dirty="0">
                        <a:latin typeface="Calibri"/>
                      </a:endParaRPr>
                    </a:p>
                  </a:txBody>
                  <a:tcPr marL="43180" marR="21590" marT="21590" marB="21590"/>
                </a:tc>
              </a:tr>
              <a:tr h="128905">
                <a:tc>
                  <a:txBody>
                    <a:bodyPr/>
                    <a:lstStyle/>
                    <a:p>
                      <a:pPr marL="0" marR="0">
                        <a:lnSpc>
                          <a:spcPct val="115000"/>
                        </a:lnSpc>
                        <a:spcBef>
                          <a:spcPts val="0"/>
                        </a:spcBef>
                        <a:spcAft>
                          <a:spcPts val="0"/>
                        </a:spcAft>
                      </a:pPr>
                      <a:r>
                        <a:rPr lang="en-US" sz="1000" u="none" strike="noStrike" dirty="0">
                          <a:hlinkClick r:id="rId2"/>
                        </a:rPr>
                        <a:t>Socrates, John</a:t>
                      </a:r>
                      <a:r>
                        <a:rPr lang="en-US" sz="1000" dirty="0"/>
                        <a:t> </a:t>
                      </a:r>
                      <a:endParaRPr lang="en-US" sz="1100" dirty="0">
                        <a:latin typeface="Calibri"/>
                        <a:ea typeface="Calibri"/>
                        <a:cs typeface="Times New Roman"/>
                      </a:endParaRPr>
                    </a:p>
                  </a:txBody>
                  <a:tcPr marL="43180" marR="0" marT="0" marB="0"/>
                </a:tc>
                <a:tc>
                  <a:txBody>
                    <a:bodyPr/>
                    <a:lstStyle/>
                    <a:p>
                      <a:pPr marL="0" marR="0" algn="r">
                        <a:lnSpc>
                          <a:spcPct val="115000"/>
                        </a:lnSpc>
                        <a:spcBef>
                          <a:spcPts val="0"/>
                        </a:spcBef>
                        <a:spcAft>
                          <a:spcPts val="0"/>
                        </a:spcAft>
                      </a:pPr>
                      <a:r>
                        <a:rPr lang="en-US" sz="1000" dirty="0"/>
                        <a:t>48 </a:t>
                      </a:r>
                      <a:endParaRPr lang="en-US" sz="1100" dirty="0">
                        <a:latin typeface="Calibri"/>
                        <a:ea typeface="Calibri"/>
                        <a:cs typeface="Times New Roman"/>
                      </a:endParaRPr>
                    </a:p>
                  </a:txBody>
                  <a:tcPr marL="43180" marR="0" marT="0" marB="0"/>
                </a:tc>
                <a:tc>
                  <a:txBody>
                    <a:bodyPr/>
                    <a:lstStyle/>
                    <a:p>
                      <a:pPr marL="0" marR="0" algn="r">
                        <a:lnSpc>
                          <a:spcPct val="115000"/>
                        </a:lnSpc>
                        <a:spcBef>
                          <a:spcPts val="0"/>
                        </a:spcBef>
                        <a:spcAft>
                          <a:spcPts val="0"/>
                        </a:spcAft>
                      </a:pPr>
                      <a:r>
                        <a:rPr lang="en-US" sz="1000" dirty="0"/>
                        <a:t>38 </a:t>
                      </a:r>
                      <a:endParaRPr lang="en-US" sz="1100" dirty="0">
                        <a:latin typeface="Calibri"/>
                        <a:ea typeface="Calibri"/>
                        <a:cs typeface="Times New Roman"/>
                      </a:endParaRPr>
                    </a:p>
                  </a:txBody>
                  <a:tcPr marL="43180" marR="0" marT="0" marB="0"/>
                </a:tc>
                <a:tc>
                  <a:txBody>
                    <a:bodyPr/>
                    <a:lstStyle/>
                    <a:p>
                      <a:pPr marL="0" marR="0" algn="r">
                        <a:lnSpc>
                          <a:spcPct val="115000"/>
                        </a:lnSpc>
                        <a:spcBef>
                          <a:spcPts val="0"/>
                        </a:spcBef>
                        <a:spcAft>
                          <a:spcPts val="0"/>
                        </a:spcAft>
                      </a:pPr>
                      <a:r>
                        <a:rPr lang="en-US" sz="1000" dirty="0"/>
                        <a:t>1 </a:t>
                      </a:r>
                      <a:endParaRPr lang="en-US" sz="1100" dirty="0">
                        <a:latin typeface="Calibri"/>
                        <a:ea typeface="Calibri"/>
                        <a:cs typeface="Times New Roman"/>
                      </a:endParaRPr>
                    </a:p>
                  </a:txBody>
                  <a:tcPr marL="43180" marR="0" marT="0" marB="0"/>
                </a:tc>
                <a:tc>
                  <a:txBody>
                    <a:bodyPr/>
                    <a:lstStyle/>
                    <a:p>
                      <a:pPr marL="0" marR="0" algn="r">
                        <a:lnSpc>
                          <a:spcPct val="115000"/>
                        </a:lnSpc>
                        <a:spcBef>
                          <a:spcPts val="0"/>
                        </a:spcBef>
                        <a:spcAft>
                          <a:spcPts val="0"/>
                        </a:spcAft>
                      </a:pPr>
                      <a:r>
                        <a:rPr lang="en-US" sz="1000" dirty="0"/>
                        <a:t>81.3 </a:t>
                      </a:r>
                      <a:endParaRPr lang="en-US" sz="1100" dirty="0">
                        <a:latin typeface="Calibri"/>
                        <a:ea typeface="Calibri"/>
                        <a:cs typeface="Times New Roman"/>
                      </a:endParaRPr>
                    </a:p>
                  </a:txBody>
                  <a:tcPr marL="43180" marR="0" marT="0" marB="0"/>
                </a:tc>
                <a:tc>
                  <a:txBody>
                    <a:bodyPr/>
                    <a:lstStyle/>
                    <a:p>
                      <a:pPr marL="0" marR="0" algn="r">
                        <a:lnSpc>
                          <a:spcPct val="115000"/>
                        </a:lnSpc>
                        <a:spcBef>
                          <a:spcPts val="0"/>
                        </a:spcBef>
                        <a:spcAft>
                          <a:spcPts val="0"/>
                        </a:spcAft>
                      </a:pPr>
                      <a:r>
                        <a:rPr lang="en-US" sz="1000" dirty="0"/>
                        <a:t>3.39 </a:t>
                      </a:r>
                      <a:endParaRPr lang="en-US" sz="1100" dirty="0">
                        <a:latin typeface="Calibri"/>
                        <a:ea typeface="Calibri"/>
                        <a:cs typeface="Times New Roman"/>
                      </a:endParaRPr>
                    </a:p>
                  </a:txBody>
                  <a:tcPr marL="43180" marR="0" marT="0" marB="0"/>
                </a:tc>
                <a:tc>
                  <a:txBody>
                    <a:bodyPr/>
                    <a:lstStyle/>
                    <a:p>
                      <a:pPr marL="0" marR="0" algn="r">
                        <a:lnSpc>
                          <a:spcPct val="115000"/>
                        </a:lnSpc>
                        <a:spcBef>
                          <a:spcPts val="0"/>
                        </a:spcBef>
                        <a:spcAft>
                          <a:spcPts val="0"/>
                        </a:spcAft>
                      </a:pPr>
                      <a:r>
                        <a:rPr lang="en-US" sz="1000" dirty="0"/>
                        <a:t>34.21</a:t>
                      </a:r>
                      <a:endParaRPr lang="en-US" sz="1100" dirty="0">
                        <a:latin typeface="Calibri"/>
                        <a:ea typeface="Calibri"/>
                        <a:cs typeface="Times New Roman"/>
                      </a:endParaRPr>
                    </a:p>
                  </a:txBody>
                  <a:tcPr marL="43180" marR="0" marT="0" marB="0"/>
                </a:tc>
                <a:tc>
                  <a:txBody>
                    <a:bodyPr/>
                    <a:lstStyle/>
                    <a:p>
                      <a:pPr>
                        <a:lnSpc>
                          <a:spcPct val="115000"/>
                        </a:lnSpc>
                      </a:pPr>
                      <a:endParaRPr lang="en-US" sz="1100" dirty="0">
                        <a:latin typeface="Calibri"/>
                      </a:endParaRPr>
                    </a:p>
                  </a:txBody>
                  <a:tcPr marL="9525" marR="9525" marT="9525" marB="9525"/>
                </a:tc>
                <a:tc>
                  <a:txBody>
                    <a:bodyPr/>
                    <a:lstStyle/>
                    <a:p>
                      <a:pPr>
                        <a:lnSpc>
                          <a:spcPct val="115000"/>
                        </a:lnSpc>
                      </a:pPr>
                      <a:endParaRPr lang="en-US" sz="1100" dirty="0">
                        <a:latin typeface="Calibri"/>
                      </a:endParaRPr>
                    </a:p>
                  </a:txBody>
                  <a:tcPr marL="9525" marR="9525" marT="9525" marB="9525"/>
                </a:tc>
                <a:tc>
                  <a:txBody>
                    <a:bodyPr/>
                    <a:lstStyle/>
                    <a:p>
                      <a:pPr>
                        <a:lnSpc>
                          <a:spcPct val="115000"/>
                        </a:lnSpc>
                      </a:pPr>
                      <a:endParaRPr lang="en-US" sz="1100" dirty="0">
                        <a:latin typeface="Calibri"/>
                      </a:endParaRPr>
                    </a:p>
                  </a:txBody>
                  <a:tcPr marL="9525" marR="9525" marT="9525" marB="9525"/>
                </a:tc>
              </a:tr>
            </a:tbl>
          </a:graphicData>
        </a:graphic>
      </p:graphicFrame>
      <p:graphicFrame>
        <p:nvGraphicFramePr>
          <p:cNvPr id="23" name="Table 22"/>
          <p:cNvGraphicFramePr>
            <a:graphicFrameLocks noGrp="1"/>
          </p:cNvGraphicFramePr>
          <p:nvPr/>
        </p:nvGraphicFramePr>
        <p:xfrm>
          <a:off x="762000" y="2133600"/>
          <a:ext cx="6934200" cy="762000"/>
        </p:xfrm>
        <a:graphic>
          <a:graphicData uri="http://schemas.openxmlformats.org/drawingml/2006/table">
            <a:tbl>
              <a:tblPr/>
              <a:tblGrid>
                <a:gridCol w="6934200"/>
              </a:tblGrid>
              <a:tr h="762000">
                <a:tc>
                  <a:txBody>
                    <a:bodyPr/>
                    <a:lstStyle/>
                    <a:p>
                      <a:r>
                        <a:rPr lang="en-US" sz="1200" b="1" kern="1200" dirty="0" smtClean="0">
                          <a:solidFill>
                            <a:schemeClr val="bg1"/>
                          </a:solidFill>
                          <a:latin typeface="+mn-lt"/>
                          <a:ea typeface="+mn-ea"/>
                          <a:cs typeface="+mn-cs"/>
                        </a:rPr>
                        <a:t>Spring </a:t>
                      </a:r>
                      <a:endParaRPr lang="en-US" sz="1200" kern="1200" dirty="0" smtClean="0">
                        <a:solidFill>
                          <a:schemeClr val="bg1"/>
                        </a:solidFill>
                        <a:latin typeface="+mn-lt"/>
                        <a:ea typeface="+mn-ea"/>
                        <a:cs typeface="+mn-cs"/>
                      </a:endParaRPr>
                    </a:p>
                    <a:p>
                      <a:r>
                        <a:rPr lang="en-US" sz="1200" b="1" kern="1200" dirty="0" smtClean="0">
                          <a:solidFill>
                            <a:schemeClr val="bg1"/>
                          </a:solidFill>
                          <a:latin typeface="+mn-lt"/>
                          <a:ea typeface="+mn-ea"/>
                          <a:cs typeface="+mn-cs"/>
                        </a:rPr>
                        <a:t>2010 B (Undergrad) – </a:t>
                      </a:r>
                    </a:p>
                    <a:p>
                      <a:r>
                        <a:rPr lang="en-US" sz="1200" b="1" kern="1200" dirty="0" smtClean="0">
                          <a:solidFill>
                            <a:schemeClr val="bg1"/>
                          </a:solidFill>
                          <a:latin typeface="+mn-lt"/>
                          <a:ea typeface="+mn-ea"/>
                          <a:cs typeface="+mn-cs"/>
                        </a:rPr>
                        <a:t>Houston</a:t>
                      </a:r>
                      <a:r>
                        <a:rPr lang="en-US" sz="1800" b="1" kern="1200" dirty="0" smtClean="0">
                          <a:solidFill>
                            <a:schemeClr val="bg1"/>
                          </a:solidFill>
                          <a:latin typeface="+mn-lt"/>
                          <a:ea typeface="+mn-ea"/>
                          <a:cs typeface="+mn-cs"/>
                        </a:rPr>
                        <a:t>  </a:t>
                      </a:r>
                      <a:endParaRPr lang="en-US" dirty="0">
                        <a:solidFill>
                          <a:schemeClr val="bg1"/>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2">
                        <a:lumMod val="60000"/>
                        <a:lumOff val="40000"/>
                      </a:schemeClr>
                    </a:solidFill>
                  </a:tcPr>
                </a:tc>
              </a:tr>
            </a:tbl>
          </a:graphicData>
        </a:graphic>
      </p:graphicFrame>
      <p:sp>
        <p:nvSpPr>
          <p:cNvPr id="24" name="TextBox 23"/>
          <p:cNvSpPr txBox="1"/>
          <p:nvPr/>
        </p:nvSpPr>
        <p:spPr>
          <a:xfrm>
            <a:off x="762000" y="381000"/>
            <a:ext cx="6934200" cy="1600438"/>
          </a:xfrm>
          <a:prstGeom prst="rect">
            <a:avLst/>
          </a:prstGeom>
          <a:noFill/>
        </p:spPr>
        <p:txBody>
          <a:bodyPr wrap="square" rtlCol="0">
            <a:spAutoFit/>
          </a:bodyPr>
          <a:lstStyle/>
          <a:p>
            <a:r>
              <a:rPr lang="en-US" sz="1400" dirty="0" smtClean="0"/>
              <a:t>The information below is what you will see on the Iota Web site for the new “My Class Evaluation.”  The older SIFF results will look a bit different.  They do not include an </a:t>
            </a:r>
            <a:r>
              <a:rPr lang="en-US" sz="1400" dirty="0" smtClean="0">
                <a:solidFill>
                  <a:srgbClr val="0000FF"/>
                </a:solidFill>
              </a:rPr>
              <a:t>NPS Course </a:t>
            </a:r>
            <a:r>
              <a:rPr lang="en-US" sz="1400" dirty="0" smtClean="0"/>
              <a:t>score, and you should use the </a:t>
            </a:r>
            <a:r>
              <a:rPr lang="en-US" sz="1400" dirty="0" smtClean="0">
                <a:solidFill>
                  <a:srgbClr val="0000FF"/>
                </a:solidFill>
              </a:rPr>
              <a:t>Composite Score </a:t>
            </a:r>
            <a:r>
              <a:rPr lang="en-US" sz="1400" dirty="0" smtClean="0"/>
              <a:t>as your Instructor Score.  Also, prior to 2010, you may not be able to retrieve a summary of  results  for all your courses by session.   In that case,  it is fine to list results for each of your individual courses that session.   Feel free to replicate the table below or make your own table to present your results.</a:t>
            </a:r>
            <a:endParaRPr lang="en-US" sz="1400" dirty="0"/>
          </a:p>
        </p:txBody>
      </p:sp>
    </p:spTree>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Edge</Template>
  <TotalTime>60729</TotalTime>
  <Words>1068</Words>
  <Application>Microsoft Office PowerPoint</Application>
  <PresentationFormat>On-screen Show (4:3)</PresentationFormat>
  <Paragraphs>96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Edge</vt:lpstr>
      <vt:lpstr>Teaching Portfolio</vt:lpstr>
      <vt:lpstr>What is it?</vt:lpstr>
      <vt:lpstr>  Why should I have one?</vt:lpstr>
      <vt:lpstr>  Will it help me improve  my teaching? </vt:lpstr>
      <vt:lpstr>How do I get started</vt:lpstr>
      <vt:lpstr>Planning and Collecting </vt:lpstr>
      <vt:lpstr>Start Collecting</vt:lpstr>
      <vt:lpstr>Start Collecting</vt:lpstr>
      <vt:lpstr>Slide 9</vt:lpstr>
      <vt:lpstr>Start Collecting</vt:lpstr>
      <vt:lpstr>Tips for Collecting</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Portfolio</dc:title>
  <dc:creator>Tom Des Lauriers</dc:creator>
  <cp:lastModifiedBy>Adrian Shapiro</cp:lastModifiedBy>
  <cp:revision>40</cp:revision>
  <dcterms:created xsi:type="dcterms:W3CDTF">2006-11-17T03:27:25Z</dcterms:created>
  <dcterms:modified xsi:type="dcterms:W3CDTF">2010-08-24T20:53:24Z</dcterms:modified>
</cp:coreProperties>
</file>